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 id="2147483701" r:id="rId2"/>
  </p:sldMasterIdLst>
  <p:notesMasterIdLst>
    <p:notesMasterId r:id="rId19"/>
  </p:notesMasterIdLst>
  <p:sldIdLst>
    <p:sldId id="2078" r:id="rId3"/>
    <p:sldId id="2079" r:id="rId4"/>
    <p:sldId id="520" r:id="rId5"/>
    <p:sldId id="534" r:id="rId6"/>
    <p:sldId id="2072" r:id="rId7"/>
    <p:sldId id="535" r:id="rId8"/>
    <p:sldId id="2073" r:id="rId9"/>
    <p:sldId id="2070" r:id="rId10"/>
    <p:sldId id="2071" r:id="rId11"/>
    <p:sldId id="2074" r:id="rId12"/>
    <p:sldId id="2066" r:id="rId13"/>
    <p:sldId id="2075" r:id="rId14"/>
    <p:sldId id="2063" r:id="rId15"/>
    <p:sldId id="2076" r:id="rId16"/>
    <p:sldId id="2077" r:id="rId17"/>
    <p:sldId id="20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1A6"/>
    <a:srgbClr val="0096FF"/>
    <a:srgbClr val="DCDAF2"/>
    <a:srgbClr val="FFFFFF"/>
    <a:srgbClr val="FCFFA9"/>
    <a:srgbClr val="C9FCCB"/>
    <a:srgbClr val="8EC63F"/>
    <a:srgbClr val="2823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1" autoAdjust="0"/>
    <p:restoredTop sz="77169" autoAdjust="0"/>
  </p:normalViewPr>
  <p:slideViewPr>
    <p:cSldViewPr snapToGrid="0" showGuides="1">
      <p:cViewPr varScale="1">
        <p:scale>
          <a:sx n="100" d="100"/>
          <a:sy n="100" d="100"/>
        </p:scale>
        <p:origin x="184" y="175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17/04/2020</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4119126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Spark Streaming receives live input data streams and divides the data into (micro) batches, which are then processed by the Spark engine to generate the final stream of results in batches.</a:t>
            </a: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13</a:t>
            </a:fld>
            <a:endParaRPr lang="fr-FR"/>
          </a:p>
        </p:txBody>
      </p:sp>
    </p:spTree>
    <p:extLst>
      <p:ext uri="{BB962C8B-B14F-4D97-AF65-F5344CB8AC3E}">
        <p14:creationId xmlns:p14="http://schemas.microsoft.com/office/powerpoint/2010/main" val="3457556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Spark Streaming receives live input data streams and divides the data into (micro) batches, which are then processed by the Spark engine to generate the final stream of results in batches.</a:t>
            </a: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14</a:t>
            </a:fld>
            <a:endParaRPr lang="fr-FR"/>
          </a:p>
        </p:txBody>
      </p:sp>
    </p:spTree>
    <p:extLst>
      <p:ext uri="{BB962C8B-B14F-4D97-AF65-F5344CB8AC3E}">
        <p14:creationId xmlns:p14="http://schemas.microsoft.com/office/powerpoint/2010/main" val="1590821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Spark Streaming receives live input data streams and divides the data into (micro) batches, which are then processed by the Spark engine to generate the final stream of results in batches.</a:t>
            </a: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15</a:t>
            </a:fld>
            <a:endParaRPr lang="fr-FR"/>
          </a:p>
        </p:txBody>
      </p:sp>
    </p:spTree>
    <p:extLst>
      <p:ext uri="{BB962C8B-B14F-4D97-AF65-F5344CB8AC3E}">
        <p14:creationId xmlns:p14="http://schemas.microsoft.com/office/powerpoint/2010/main" val="2967249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16</a:t>
            </a:fld>
            <a:endParaRPr lang="fr-FR"/>
          </a:p>
        </p:txBody>
      </p:sp>
    </p:spTree>
    <p:extLst>
      <p:ext uri="{BB962C8B-B14F-4D97-AF65-F5344CB8AC3E}">
        <p14:creationId xmlns:p14="http://schemas.microsoft.com/office/powerpoint/2010/main" val="91859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339140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4</a:t>
            </a:fld>
            <a:endParaRPr lang="en-US"/>
          </a:p>
        </p:txBody>
      </p:sp>
    </p:spTree>
    <p:extLst>
      <p:ext uri="{BB962C8B-B14F-4D97-AF65-F5344CB8AC3E}">
        <p14:creationId xmlns:p14="http://schemas.microsoft.com/office/powerpoint/2010/main" val="3993401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5</a:t>
            </a:fld>
            <a:endParaRPr lang="en-US"/>
          </a:p>
        </p:txBody>
      </p:sp>
    </p:spTree>
    <p:extLst>
      <p:ext uri="{BB962C8B-B14F-4D97-AF65-F5344CB8AC3E}">
        <p14:creationId xmlns:p14="http://schemas.microsoft.com/office/powerpoint/2010/main" val="2008953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6</a:t>
            </a:fld>
            <a:endParaRPr lang="en-US"/>
          </a:p>
        </p:txBody>
      </p:sp>
    </p:spTree>
    <p:extLst>
      <p:ext uri="{BB962C8B-B14F-4D97-AF65-F5344CB8AC3E}">
        <p14:creationId xmlns:p14="http://schemas.microsoft.com/office/powerpoint/2010/main" val="3352175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7</a:t>
            </a:fld>
            <a:endParaRPr lang="en-US"/>
          </a:p>
        </p:txBody>
      </p:sp>
    </p:spTree>
    <p:extLst>
      <p:ext uri="{BB962C8B-B14F-4D97-AF65-F5344CB8AC3E}">
        <p14:creationId xmlns:p14="http://schemas.microsoft.com/office/powerpoint/2010/main" val="3080574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8</a:t>
            </a:fld>
            <a:endParaRPr lang="en-US"/>
          </a:p>
        </p:txBody>
      </p:sp>
    </p:spTree>
    <p:extLst>
      <p:ext uri="{BB962C8B-B14F-4D97-AF65-F5344CB8AC3E}">
        <p14:creationId xmlns:p14="http://schemas.microsoft.com/office/powerpoint/2010/main" val="1317249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Out of order</a:t>
            </a:r>
          </a:p>
          <a:p>
            <a:pPr marL="171450" indent="-171450">
              <a:buFontTx/>
              <a:buChar char="-"/>
            </a:pPr>
            <a:r>
              <a:rPr lang="en-US" dirty="0"/>
              <a:t>Variable time skew</a:t>
            </a:r>
          </a:p>
        </p:txBody>
      </p:sp>
      <p:sp>
        <p:nvSpPr>
          <p:cNvPr id="4" name="Slide Number Placeholder 3"/>
          <p:cNvSpPr>
            <a:spLocks noGrp="1"/>
          </p:cNvSpPr>
          <p:nvPr>
            <p:ph type="sldNum" sz="quarter" idx="10"/>
          </p:nvPr>
        </p:nvSpPr>
        <p:spPr/>
        <p:txBody>
          <a:bodyPr/>
          <a:lstStyle/>
          <a:p>
            <a:fld id="{24DC2D50-E474-CD40-B3CD-2C7C8F47FAB2}" type="slidenum">
              <a:rPr lang="en-US" smtClean="0"/>
              <a:t>9</a:t>
            </a:fld>
            <a:endParaRPr lang="en-US"/>
          </a:p>
        </p:txBody>
      </p:sp>
    </p:spTree>
    <p:extLst>
      <p:ext uri="{BB962C8B-B14F-4D97-AF65-F5344CB8AC3E}">
        <p14:creationId xmlns:p14="http://schemas.microsoft.com/office/powerpoint/2010/main" val="1247886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Out of order</a:t>
            </a:r>
          </a:p>
          <a:p>
            <a:pPr marL="171450" indent="-171450">
              <a:buFontTx/>
              <a:buChar char="-"/>
            </a:pPr>
            <a:r>
              <a:rPr lang="en-US" dirty="0"/>
              <a:t>Variable time skew</a:t>
            </a:r>
          </a:p>
          <a:p>
            <a:pPr marL="171450" indent="-171450">
              <a:buFontTx/>
              <a:buChar char="-"/>
            </a:pPr>
            <a:r>
              <a:rPr lang="en-US" dirty="0"/>
              <a:t>Watermark: set boundaries to drop late data beyond watermark (ensure some completeness)</a:t>
            </a:r>
          </a:p>
        </p:txBody>
      </p:sp>
      <p:sp>
        <p:nvSpPr>
          <p:cNvPr id="4" name="Slide Number Placeholder 3"/>
          <p:cNvSpPr>
            <a:spLocks noGrp="1"/>
          </p:cNvSpPr>
          <p:nvPr>
            <p:ph type="sldNum" sz="quarter" idx="10"/>
          </p:nvPr>
        </p:nvSpPr>
        <p:spPr/>
        <p:txBody>
          <a:bodyPr/>
          <a:lstStyle/>
          <a:p>
            <a:fld id="{24DC2D50-E474-CD40-B3CD-2C7C8F47FAB2}" type="slidenum">
              <a:rPr lang="en-US" smtClean="0"/>
              <a:t>10</a:t>
            </a:fld>
            <a:endParaRPr lang="en-US"/>
          </a:p>
        </p:txBody>
      </p:sp>
    </p:spTree>
    <p:extLst>
      <p:ext uri="{BB962C8B-B14F-4D97-AF65-F5344CB8AC3E}">
        <p14:creationId xmlns:p14="http://schemas.microsoft.com/office/powerpoint/2010/main" val="991906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479155" y="1978874"/>
            <a:ext cx="4557549" cy="4155281"/>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693608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11" name="Picture Placeholder 8"/>
          <p:cNvSpPr>
            <a:spLocks noGrp="1" noChangeAspect="1"/>
          </p:cNvSpPr>
          <p:nvPr>
            <p:ph type="pic" sz="quarter" idx="10"/>
          </p:nvPr>
        </p:nvSpPr>
        <p:spPr>
          <a:xfrm>
            <a:off x="0" y="1709862"/>
            <a:ext cx="12192000" cy="3158274"/>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370871144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1"/>
          </p:nvPr>
        </p:nvSpPr>
        <p:spPr>
          <a:xfrm>
            <a:off x="6711772" y="1876518"/>
            <a:ext cx="4339462" cy="2491082"/>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677388843"/>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5029200" y="1260656"/>
            <a:ext cx="2133600" cy="2133600"/>
          </a:xfrm>
          <a:prstGeom prst="ellipse">
            <a:avLst/>
          </a:prstGeom>
        </p:spPr>
        <p:txBody>
          <a:bodyPr>
            <a:normAutofit/>
          </a:bodyPr>
          <a:lstStyle>
            <a:lvl1pPr marL="0" indent="0">
              <a:buNone/>
              <a:defRPr sz="1600"/>
            </a:lvl1pPr>
          </a:lstStyle>
          <a:p>
            <a:endParaRPr lang="en-US" dirty="0"/>
          </a:p>
        </p:txBody>
      </p:sp>
    </p:spTree>
    <p:extLst>
      <p:ext uri="{BB962C8B-B14F-4D97-AF65-F5344CB8AC3E}">
        <p14:creationId xmlns:p14="http://schemas.microsoft.com/office/powerpoint/2010/main" val="1018609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11545" y="2195658"/>
            <a:ext cx="12191997" cy="2125087"/>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3009207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Individual">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0"/>
          </p:nvPr>
        </p:nvSpPr>
        <p:spPr>
          <a:xfrm>
            <a:off x="2084388" y="2000250"/>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1587408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30591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378073333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1290292"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8" name="Picture Placeholder 22"/>
          <p:cNvSpPr>
            <a:spLocks noGrp="1" noChangeAspect="1"/>
          </p:cNvSpPr>
          <p:nvPr>
            <p:ph type="pic" sz="quarter" idx="15"/>
          </p:nvPr>
        </p:nvSpPr>
        <p:spPr>
          <a:xfrm>
            <a:off x="3896747"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9" name="Picture Placeholder 22"/>
          <p:cNvSpPr>
            <a:spLocks noGrp="1" noChangeAspect="1"/>
          </p:cNvSpPr>
          <p:nvPr>
            <p:ph type="pic" sz="quarter" idx="16"/>
          </p:nvPr>
        </p:nvSpPr>
        <p:spPr>
          <a:xfrm>
            <a:off x="6549859"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20" name="Picture Placeholder 22"/>
          <p:cNvSpPr>
            <a:spLocks noGrp="1" noChangeAspect="1"/>
          </p:cNvSpPr>
          <p:nvPr>
            <p:ph type="pic" sz="quarter" idx="17"/>
          </p:nvPr>
        </p:nvSpPr>
        <p:spPr>
          <a:xfrm>
            <a:off x="9135071"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Tree>
    <p:extLst>
      <p:ext uri="{BB962C8B-B14F-4D97-AF65-F5344CB8AC3E}">
        <p14:creationId xmlns:p14="http://schemas.microsoft.com/office/powerpoint/2010/main" val="1561882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orftfolio-6">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6" name="Picture Placeholder 2"/>
          <p:cNvSpPr>
            <a:spLocks noGrp="1" noChangeAspect="1"/>
          </p:cNvSpPr>
          <p:nvPr>
            <p:ph type="pic" sz="quarter" idx="16"/>
          </p:nvPr>
        </p:nvSpPr>
        <p:spPr>
          <a:xfrm>
            <a:off x="2" y="1981479"/>
            <a:ext cx="2438746" cy="1980871"/>
          </a:xfrm>
        </p:spPr>
        <p:txBody>
          <a:bodyPr>
            <a:normAutofit/>
          </a:bodyPr>
          <a:lstStyle>
            <a:lvl1pPr marL="0" indent="0">
              <a:buNone/>
              <a:defRPr sz="2000">
                <a:solidFill>
                  <a:schemeClr val="accent1"/>
                </a:solidFill>
              </a:defRPr>
            </a:lvl1pPr>
          </a:lstStyle>
          <a:p>
            <a:endParaRPr lang="id-ID" dirty="0"/>
          </a:p>
        </p:txBody>
      </p:sp>
      <p:sp>
        <p:nvSpPr>
          <p:cNvPr id="37" name="Picture Placeholder 2"/>
          <p:cNvSpPr>
            <a:spLocks noGrp="1" noChangeAspect="1"/>
          </p:cNvSpPr>
          <p:nvPr>
            <p:ph type="pic" sz="quarter" idx="17"/>
          </p:nvPr>
        </p:nvSpPr>
        <p:spPr>
          <a:xfrm>
            <a:off x="2438750" y="608"/>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50" y="1982087"/>
            <a:ext cx="2438746"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0" name="Picture Placeholder 2"/>
          <p:cNvSpPr>
            <a:spLocks noGrp="1" noChangeAspect="1"/>
          </p:cNvSpPr>
          <p:nvPr>
            <p:ph type="pic" sz="quarter" idx="20"/>
          </p:nvPr>
        </p:nvSpPr>
        <p:spPr>
          <a:xfrm>
            <a:off x="4871863" y="1980871"/>
            <a:ext cx="2438746" cy="1980871"/>
          </a:xfrm>
        </p:spPr>
        <p:txBody>
          <a:bodyPr>
            <a:normAutofit/>
          </a:bodyPr>
          <a:lstStyle>
            <a:lvl1pPr marL="0" indent="0">
              <a:buNone/>
              <a:defRPr sz="2000">
                <a:solidFill>
                  <a:schemeClr val="accent1"/>
                </a:solidFill>
              </a:defRPr>
            </a:lvl1pPr>
          </a:lstStyle>
          <a:p>
            <a:endParaRPr lang="id-ID" dirty="0"/>
          </a:p>
        </p:txBody>
      </p:sp>
      <p:sp>
        <p:nvSpPr>
          <p:cNvPr id="41" name="Picture Placeholder 2"/>
          <p:cNvSpPr>
            <a:spLocks noGrp="1" noChangeAspect="1"/>
          </p:cNvSpPr>
          <p:nvPr>
            <p:ph type="pic" sz="quarter" idx="21"/>
          </p:nvPr>
        </p:nvSpPr>
        <p:spPr>
          <a:xfrm>
            <a:off x="7299466" y="1216"/>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299466" y="1982694"/>
            <a:ext cx="2438746"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
        <p:nvSpPr>
          <p:cNvPr id="44" name="Picture Placeholder 2"/>
          <p:cNvSpPr>
            <a:spLocks noGrp="1" noChangeAspect="1"/>
          </p:cNvSpPr>
          <p:nvPr>
            <p:ph type="pic" sz="quarter" idx="24"/>
          </p:nvPr>
        </p:nvSpPr>
        <p:spPr>
          <a:xfrm>
            <a:off x="9742111" y="1982694"/>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3444705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49" y="1982087"/>
            <a:ext cx="2421969"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320140" y="1982694"/>
            <a:ext cx="2421971"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1352335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Pad_mocku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20529644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824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13664934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375441106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1"/>
            <a:ext cx="12192000" cy="6297283"/>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50420800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689"/>
          <a:stretch/>
        </p:blipFill>
        <p:spPr>
          <a:xfrm>
            <a:off x="0" y="5664891"/>
            <a:ext cx="12192000" cy="1109500"/>
          </a:xfrm>
          <a:prstGeom prst="rect">
            <a:avLst/>
          </a:prstGeom>
        </p:spPr>
      </p:pic>
      <p:sp>
        <p:nvSpPr>
          <p:cNvPr id="2" name="Datumsplatzhalter 1"/>
          <p:cNvSpPr>
            <a:spLocks noGrp="1"/>
          </p:cNvSpPr>
          <p:nvPr>
            <p:ph type="dt" sz="half" idx="10"/>
          </p:nvPr>
        </p:nvSpPr>
        <p:spPr/>
        <p:txBody>
          <a:bodyPr/>
          <a:lstStyle/>
          <a:p>
            <a:fld id="{A84FBFF2-DE06-4446-B0A5-008769AB7774}" type="datetimeFigureOut">
              <a:rPr lang="de-DE" smtClean="0"/>
              <a:t>17.04.20</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07EDB85-2663-D94D-A3F9-6349B1168855}" type="slidenum">
              <a:rPr lang="de-DE" smtClean="0"/>
              <a:t>‹#›</a:t>
            </a:fld>
            <a:endParaRPr lang="de-DE"/>
          </a:p>
        </p:txBody>
      </p:sp>
    </p:spTree>
    <p:extLst>
      <p:ext uri="{BB962C8B-B14F-4D97-AF65-F5344CB8AC3E}">
        <p14:creationId xmlns:p14="http://schemas.microsoft.com/office/powerpoint/2010/main" val="120500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689"/>
          <a:stretch/>
        </p:blipFill>
        <p:spPr>
          <a:xfrm>
            <a:off x="0" y="5748006"/>
            <a:ext cx="12192000" cy="1109500"/>
          </a:xfrm>
          <a:prstGeom prst="rect">
            <a:avLst/>
          </a:prstGeom>
        </p:spPr>
      </p:pic>
      <p:sp>
        <p:nvSpPr>
          <p:cNvPr id="2" name="Titel 1"/>
          <p:cNvSpPr>
            <a:spLocks noGrp="1"/>
          </p:cNvSpPr>
          <p:nvPr>
            <p:ph type="ctrTitle"/>
          </p:nvPr>
        </p:nvSpPr>
        <p:spPr>
          <a:xfrm>
            <a:off x="914401" y="2130427"/>
            <a:ext cx="10363200" cy="1470025"/>
          </a:xfrm>
        </p:spPr>
        <p:txBody>
          <a:bodyPr/>
          <a:lstStyle/>
          <a:p>
            <a:r>
              <a:rPr lang="de-CH"/>
              <a:t>Mastertitelformat bearbeiten</a:t>
            </a:r>
            <a:endParaRPr lang="de-DE"/>
          </a:p>
        </p:txBody>
      </p:sp>
      <p:sp>
        <p:nvSpPr>
          <p:cNvPr id="3" name="Untertitel 2"/>
          <p:cNvSpPr>
            <a:spLocks noGrp="1"/>
          </p:cNvSpPr>
          <p:nvPr>
            <p:ph type="subTitle" idx="1"/>
          </p:nvPr>
        </p:nvSpPr>
        <p:spPr>
          <a:xfrm>
            <a:off x="1828801" y="3886200"/>
            <a:ext cx="8534400" cy="1752600"/>
          </a:xfrm>
        </p:spPr>
        <p:txBody>
          <a:bodyPr/>
          <a:lstStyle>
            <a:lvl1pPr marL="0" indent="0" algn="ctr">
              <a:buNone/>
              <a:defRPr>
                <a:solidFill>
                  <a:schemeClr val="tx1">
                    <a:tint val="75000"/>
                  </a:schemeClr>
                </a:solidFill>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de-CH"/>
              <a:t>Master-Untertitelformat bearbeiten</a:t>
            </a:r>
            <a:endParaRPr lang="de-DE"/>
          </a:p>
        </p:txBody>
      </p:sp>
      <p:sp>
        <p:nvSpPr>
          <p:cNvPr id="4" name="Datumsplatzhalter 3"/>
          <p:cNvSpPr>
            <a:spLocks noGrp="1"/>
          </p:cNvSpPr>
          <p:nvPr>
            <p:ph type="dt" sz="half" idx="10"/>
          </p:nvPr>
        </p:nvSpPr>
        <p:spPr/>
        <p:txBody>
          <a:bodyPr/>
          <a:lstStyle/>
          <a:p>
            <a:fld id="{A84FBFF2-DE06-4446-B0A5-008769AB7774}" type="datetimeFigureOut">
              <a:rPr lang="de-DE" smtClean="0"/>
              <a:t>17.04.20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07EDB85-2663-D94D-A3F9-6349B1168855}" type="slidenum">
              <a:rPr lang="de-DE" smtClean="0"/>
              <a:t>‹#›</a:t>
            </a:fld>
            <a:endParaRPr lang="de-DE"/>
          </a:p>
        </p:txBody>
      </p:sp>
    </p:spTree>
    <p:extLst>
      <p:ext uri="{BB962C8B-B14F-4D97-AF65-F5344CB8AC3E}">
        <p14:creationId xmlns:p14="http://schemas.microsoft.com/office/powerpoint/2010/main" val="2688982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 name="Content Placeholder 2"/>
          <p:cNvSpPr>
            <a:spLocks noGrp="1"/>
          </p:cNvSpPr>
          <p:nvPr>
            <p:ph idx="1"/>
          </p:nvPr>
        </p:nvSpPr>
        <p:spPr>
          <a:xfrm>
            <a:off x="838200" y="1276709"/>
            <a:ext cx="10515600" cy="4900254"/>
          </a:xfrm>
        </p:spPr>
        <p:txBody>
          <a:bodyPr/>
          <a:lstStyle>
            <a:lvl4pPr marL="1371600"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t>17/04/2020</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7"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168118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3" name="Content Placeholder 2"/>
          <p:cNvSpPr>
            <a:spLocks noGrp="1"/>
          </p:cNvSpPr>
          <p:nvPr>
            <p:ph idx="1"/>
          </p:nvPr>
        </p:nvSpPr>
        <p:spPr>
          <a:xfrm>
            <a:off x="838200" y="1276709"/>
            <a:ext cx="10515600" cy="4900254"/>
          </a:xfrm>
        </p:spPr>
        <p:txBody>
          <a:bodyPr/>
          <a:lstStyle>
            <a:lvl4pPr marL="1028577"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17/04/2020</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17/04/2020</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solidFill>
                  <a:prstClr val="black">
                    <a:tint val="75000"/>
                  </a:prstClr>
                </a:solidFill>
              </a:rPr>
              <a:pPr/>
              <a:t>17/04/2020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pic>
        <p:nvPicPr>
          <p:cNvPr id="7" name="Image 7" descr="ps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53524" y="6041612"/>
            <a:ext cx="1264113" cy="455081"/>
          </a:xfrm>
          <a:prstGeom prst="rect">
            <a:avLst/>
          </a:prstGeom>
        </p:spPr>
      </p:pic>
      <p:pic>
        <p:nvPicPr>
          <p:cNvPr id="11" name="Image 4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1" y="5933742"/>
            <a:ext cx="1358692" cy="476994"/>
            <a:chOff x="4754528" y="4908030"/>
            <a:chExt cx="1019019" cy="476994"/>
          </a:xfrm>
        </p:grpSpPr>
        <p:pic>
          <p:nvPicPr>
            <p:cNvPr id="12" name="Image 47" descr="ws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615794" cy="184666"/>
            </a:xfrm>
            <a:prstGeom prst="rect">
              <a:avLst/>
            </a:prstGeom>
            <a:noFill/>
          </p:spPr>
          <p:txBody>
            <a:bodyPr wrap="none" rtlCol="0">
              <a:spAutoFit/>
            </a:bodyPr>
            <a:lstStyle/>
            <a:p>
              <a:pPr defTabSz="342859" fontAlgn="auto">
                <a:spcBef>
                  <a:spcPts val="0"/>
                </a:spcBef>
                <a:spcAft>
                  <a:spcPts val="0"/>
                </a:spcAft>
              </a:pPr>
              <a:r>
                <a:rPr lang="fr-FR" sz="300" dirty="0">
                  <a:solidFill>
                    <a:prstClr val="black"/>
                  </a:solidFill>
                  <a:latin typeface="Verdana"/>
                  <a:ea typeface=""/>
                  <a:cs typeface="Verdana"/>
                </a:rPr>
                <a:t>Eidg. Forschungsanstalt für Wald</a:t>
              </a:r>
            </a:p>
            <a:p>
              <a:pPr defTabSz="342859" fontAlgn="auto">
                <a:spcBef>
                  <a:spcPts val="0"/>
                </a:spcBef>
                <a:spcAft>
                  <a:spcPts val="0"/>
                </a:spcAft>
              </a:pPr>
              <a:r>
                <a:rPr lang="fr-FR" sz="300" dirty="0">
                  <a:solidFill>
                    <a:prstClr val="black"/>
                  </a:solidFill>
                  <a:latin typeface="Verdana"/>
                  <a:ea typeface=""/>
                  <a:cs typeface="Verdana"/>
                </a:rPr>
                <a:t>Schnee und Landschaft WSL</a:t>
              </a:r>
            </a:p>
          </p:txBody>
        </p:sp>
      </p:grpSp>
      <p:pic>
        <p:nvPicPr>
          <p:cNvPr id="15" name="Imag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99419" y="3498954"/>
            <a:ext cx="6193164" cy="1209210"/>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 Foote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78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503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605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68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10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1588" y="0"/>
            <a:ext cx="12192001" cy="6297283"/>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32144783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Tree>
    <p:extLst>
      <p:ext uri="{BB962C8B-B14F-4D97-AF65-F5344CB8AC3E}">
        <p14:creationId xmlns:p14="http://schemas.microsoft.com/office/powerpoint/2010/main" val="36682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2.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8629" y="6308850"/>
            <a:ext cx="12209257" cy="553961"/>
          </a:xfrm>
          <a:prstGeom prst="rect">
            <a:avLst/>
          </a:prstGeom>
          <a:solidFill>
            <a:srgbClr val="051D41"/>
          </a:solidFill>
        </p:spPr>
        <p:txBody>
          <a:bodyPr wrap="square" lIns="91404" tIns="45702" rIns="91404" bIns="45702">
            <a:spAutoFit/>
          </a:bodyPr>
          <a:lstStyle/>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endParaRPr lang="id-ID" sz="1000" dirty="0">
              <a:solidFill>
                <a:schemeClr val="tx2"/>
              </a:solidFill>
              <a:latin typeface="Lato Light"/>
              <a:cs typeface="Lato Light"/>
            </a:endParaRPr>
          </a:p>
        </p:txBody>
      </p:sp>
      <p:pic>
        <p:nvPicPr>
          <p:cNvPr id="6" name="Picture 4" descr="https://inside.epfl.ch/corp-id/wp-content/uploads/2019/05/EPFL_Logo_Digital_RGB_PROD-300x130.png">
            <a:extLst>
              <a:ext uri="{FF2B5EF4-FFF2-40B4-BE49-F238E27FC236}">
                <a16:creationId xmlns:a16="http://schemas.microsoft.com/office/drawing/2014/main" id="{854E1388-6718-274B-9DDA-CD4CE205A269}"/>
              </a:ext>
            </a:extLst>
          </p:cNvPr>
          <p:cNvPicPr>
            <a:picLocks noChangeAspect="1" noChangeArrowheads="1"/>
          </p:cNvPicPr>
          <p:nvPr userDrawn="1"/>
        </p:nvPicPr>
        <p:blipFill>
          <a:blip r:embed="rId27">
            <a:extLst>
              <a:ext uri="{28A0092B-C50C-407E-A947-70E740481C1C}">
                <a14:useLocalDpi xmlns:a14="http://schemas.microsoft.com/office/drawing/2010/main" val="0"/>
              </a:ext>
            </a:extLst>
          </a:blip>
          <a:srcRect/>
          <a:stretch>
            <a:fillRect/>
          </a:stretch>
        </p:blipFill>
        <p:spPr bwMode="auto">
          <a:xfrm>
            <a:off x="10724322" y="6308144"/>
            <a:ext cx="1268895" cy="54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57456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5" r:id="rId23"/>
    <p:sldLayoutId id="2147483756" r:id="rId24"/>
    <p:sldLayoutId id="2147483757" r:id="rId25"/>
  </p:sldLayoutIdLs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859"/>
            <a:fld id="{337EE54A-1446-4D1B-993F-C27A467D21BD}" type="datetimeFigureOut">
              <a:rPr lang="fr-FR" smtClean="0">
                <a:solidFill>
                  <a:prstClr val="black">
                    <a:tint val="75000"/>
                  </a:prstClr>
                </a:solidFill>
              </a:rPr>
              <a:pPr defTabSz="342859"/>
              <a:t>17/04/2020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859"/>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859"/>
            <a:fld id="{66AA6DD6-4F68-4143-A850-17C97FAF9A1F}" type="slidenum">
              <a:rPr lang="fr-FR" smtClean="0">
                <a:solidFill>
                  <a:prstClr val="black">
                    <a:tint val="75000"/>
                  </a:prstClr>
                </a:solidFill>
              </a:rPr>
              <a:pPr defTabSz="342859"/>
              <a:t>‹#›</a:t>
            </a:fld>
            <a:endParaRPr lang="fr-FR">
              <a:solidFill>
                <a:prstClr val="black">
                  <a:tint val="75000"/>
                </a:prstClr>
              </a:solidFill>
            </a:endParaRPr>
          </a:p>
        </p:txBody>
      </p:sp>
    </p:spTree>
    <p:extLst>
      <p:ext uri="{BB962C8B-B14F-4D97-AF65-F5344CB8AC3E}">
        <p14:creationId xmlns:p14="http://schemas.microsoft.com/office/powerpoint/2010/main" val="97113362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1" r:id="rId3"/>
    <p:sldLayoutId id="2147483712" r:id="rId4"/>
  </p:sldLayoutIdLst>
  <p:txStyles>
    <p:titleStyle>
      <a:lvl1pPr algn="l" defTabSz="685718" rtl="0" eaLnBrk="1" latinLnBrk="0" hangingPunct="1">
        <a:lnSpc>
          <a:spcPct val="90000"/>
        </a:lnSpc>
        <a:spcBef>
          <a:spcPct val="0"/>
        </a:spcBef>
        <a:buNone/>
        <a:defRPr sz="3300" kern="1200">
          <a:solidFill>
            <a:schemeClr val="tx2"/>
          </a:solidFill>
          <a:latin typeface="AlphaHeadlinePro-Bold" panose="02000500030000020004" pitchFamily="50" charset="0"/>
          <a:ea typeface="+mj-ea"/>
          <a:cs typeface="+mj-cs"/>
        </a:defRPr>
      </a:lvl1pPr>
    </p:titleStyle>
    <p:bodyStyle>
      <a:lvl1pPr marL="171429" indent="-171429" algn="l" defTabSz="685718" rtl="0" eaLnBrk="1" latinLnBrk="0" hangingPunct="1">
        <a:lnSpc>
          <a:spcPct val="90000"/>
        </a:lnSpc>
        <a:spcBef>
          <a:spcPts val="750"/>
        </a:spcBef>
        <a:buClr>
          <a:schemeClr val="accent1"/>
        </a:buClr>
        <a:buFont typeface="Arial" panose="020B0604020202020204" pitchFamily="34" charset="0"/>
        <a:buChar char="•"/>
        <a:defRPr sz="2100" kern="1200">
          <a:solidFill>
            <a:schemeClr val="tx2"/>
          </a:solidFill>
          <a:latin typeface="+mn-lt"/>
          <a:ea typeface="+mn-ea"/>
          <a:cs typeface="+mn-cs"/>
        </a:defRPr>
      </a:lvl1pPr>
      <a:lvl2pPr marL="514289" indent="-171429" algn="l" defTabSz="685718" rtl="0" eaLnBrk="1" latinLnBrk="0" hangingPunct="1">
        <a:lnSpc>
          <a:spcPct val="90000"/>
        </a:lnSpc>
        <a:spcBef>
          <a:spcPts val="375"/>
        </a:spcBef>
        <a:buClr>
          <a:schemeClr val="accent2"/>
        </a:buClr>
        <a:buFont typeface="Arial" panose="020B0604020202020204" pitchFamily="34" charset="0"/>
        <a:buChar char="•"/>
        <a:defRPr sz="1800" kern="1200">
          <a:solidFill>
            <a:schemeClr val="tx2"/>
          </a:solidFill>
          <a:latin typeface="+mn-lt"/>
          <a:ea typeface="+mn-ea"/>
          <a:cs typeface="+mn-cs"/>
        </a:defRPr>
      </a:lvl2pPr>
      <a:lvl3pPr marL="857148" indent="-171429" algn="l" defTabSz="685718" rtl="0" eaLnBrk="1" latinLnBrk="0" hangingPunct="1">
        <a:lnSpc>
          <a:spcPct val="90000"/>
        </a:lnSpc>
        <a:spcBef>
          <a:spcPts val="375"/>
        </a:spcBef>
        <a:buFont typeface="Arial" panose="020B0604020202020204" pitchFamily="34" charset="0"/>
        <a:buChar char="•"/>
        <a:defRPr sz="1500" kern="1200">
          <a:solidFill>
            <a:schemeClr val="tx2"/>
          </a:solidFill>
          <a:latin typeface="+mn-lt"/>
          <a:ea typeface="+mn-ea"/>
          <a:cs typeface="+mn-cs"/>
        </a:defRPr>
      </a:lvl3pPr>
      <a:lvl4pPr marL="120000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4pPr>
      <a:lvl5pPr marL="154286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5pPr>
      <a:lvl6pPr marL="1885725"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84"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443"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302"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18" rtl="0" eaLnBrk="1" latinLnBrk="0" hangingPunct="1">
        <a:defRPr sz="1350" kern="1200">
          <a:solidFill>
            <a:schemeClr val="tx1"/>
          </a:solidFill>
          <a:latin typeface="+mn-lt"/>
          <a:ea typeface="+mn-ea"/>
          <a:cs typeface="+mn-cs"/>
        </a:defRPr>
      </a:lvl1pPr>
      <a:lvl2pPr marL="342859" algn="l" defTabSz="685718" rtl="0" eaLnBrk="1" latinLnBrk="0" hangingPunct="1">
        <a:defRPr sz="1350" kern="1200">
          <a:solidFill>
            <a:schemeClr val="tx1"/>
          </a:solidFill>
          <a:latin typeface="+mn-lt"/>
          <a:ea typeface="+mn-ea"/>
          <a:cs typeface="+mn-cs"/>
        </a:defRPr>
      </a:lvl2pPr>
      <a:lvl3pPr marL="685718" algn="l" defTabSz="685718" rtl="0" eaLnBrk="1" latinLnBrk="0" hangingPunct="1">
        <a:defRPr sz="1350" kern="1200">
          <a:solidFill>
            <a:schemeClr val="tx1"/>
          </a:solidFill>
          <a:latin typeface="+mn-lt"/>
          <a:ea typeface="+mn-ea"/>
          <a:cs typeface="+mn-cs"/>
        </a:defRPr>
      </a:lvl3pPr>
      <a:lvl4pPr marL="1028577" algn="l" defTabSz="685718" rtl="0" eaLnBrk="1" latinLnBrk="0" hangingPunct="1">
        <a:defRPr sz="1350" kern="1200">
          <a:solidFill>
            <a:schemeClr val="tx1"/>
          </a:solidFill>
          <a:latin typeface="+mn-lt"/>
          <a:ea typeface="+mn-ea"/>
          <a:cs typeface="+mn-cs"/>
        </a:defRPr>
      </a:lvl4pPr>
      <a:lvl5pPr marL="1371436" algn="l" defTabSz="685718" rtl="0" eaLnBrk="1" latinLnBrk="0" hangingPunct="1">
        <a:defRPr sz="1350" kern="1200">
          <a:solidFill>
            <a:schemeClr val="tx1"/>
          </a:solidFill>
          <a:latin typeface="+mn-lt"/>
          <a:ea typeface="+mn-ea"/>
          <a:cs typeface="+mn-cs"/>
        </a:defRPr>
      </a:lvl5pPr>
      <a:lvl6pPr marL="1714295" algn="l" defTabSz="685718" rtl="0" eaLnBrk="1" latinLnBrk="0" hangingPunct="1">
        <a:defRPr sz="1350" kern="1200">
          <a:solidFill>
            <a:schemeClr val="tx1"/>
          </a:solidFill>
          <a:latin typeface="+mn-lt"/>
          <a:ea typeface="+mn-ea"/>
          <a:cs typeface="+mn-cs"/>
        </a:defRPr>
      </a:lvl6pPr>
      <a:lvl7pPr marL="2057154" algn="l" defTabSz="685718" rtl="0" eaLnBrk="1" latinLnBrk="0" hangingPunct="1">
        <a:defRPr sz="1350" kern="1200">
          <a:solidFill>
            <a:schemeClr val="tx1"/>
          </a:solidFill>
          <a:latin typeface="+mn-lt"/>
          <a:ea typeface="+mn-ea"/>
          <a:cs typeface="+mn-cs"/>
        </a:defRPr>
      </a:lvl7pPr>
      <a:lvl8pPr marL="2400013" algn="l" defTabSz="685718" rtl="0" eaLnBrk="1" latinLnBrk="0" hangingPunct="1">
        <a:defRPr sz="1350" kern="1200">
          <a:solidFill>
            <a:schemeClr val="tx1"/>
          </a:solidFill>
          <a:latin typeface="+mn-lt"/>
          <a:ea typeface="+mn-ea"/>
          <a:cs typeface="+mn-cs"/>
        </a:defRPr>
      </a:lvl8pPr>
      <a:lvl9pPr marL="2742872" algn="l" defTabSz="6857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hyperlink" Target="https://spark.apache.org/docs/latest/streaming-programming-guide.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atabricks.com/blog/author/tdas"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16.tiff"/><Relationship Id="rId5" Type="http://schemas.openxmlformats.org/officeDocument/2006/relationships/hyperlink" Target="https://bit.ly/2I58Ve7" TargetMode="External"/><Relationship Id="rId4" Type="http://schemas.openxmlformats.org/officeDocument/2006/relationships/hyperlink" Target="https://databricks.com/blog/author/joseph-torre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atabricks.com/blog/author/tdas"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hyperlink" Target="https://bit.ly/2I58Ve7" TargetMode="External"/><Relationship Id="rId4" Type="http://schemas.openxmlformats.org/officeDocument/2006/relationships/hyperlink" Target="https://databricks.com/blog/author/joseph-torr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2776069" y="2371744"/>
            <a:ext cx="6659002" cy="1908215"/>
          </a:xfrm>
          <a:prstGeom prst="rect">
            <a:avLst/>
          </a:prstGeom>
          <a:noFill/>
        </p:spPr>
        <p:txBody>
          <a:bodyPr wrap="none" rtlCol="0">
            <a:spAutoFit/>
          </a:bodyPr>
          <a:lstStyle/>
          <a:p>
            <a:pPr algn="ctr"/>
            <a:r>
              <a:rPr lang="en-US" sz="5900" b="1" dirty="0" err="1">
                <a:solidFill>
                  <a:schemeClr val="bg1"/>
                </a:solidFill>
                <a:latin typeface="+mj-lt"/>
                <a:ea typeface="Lato Bold" charset="0"/>
                <a:cs typeface="Lato Bold" charset="0"/>
              </a:rPr>
              <a:t>DSLab</a:t>
            </a:r>
            <a:endParaRPr lang="en-US" sz="5900" b="1" dirty="0">
              <a:solidFill>
                <a:schemeClr val="bg1"/>
              </a:solidFill>
              <a:latin typeface="+mj-lt"/>
              <a:ea typeface="Lato Bold" charset="0"/>
              <a:cs typeface="Lato Bold" charset="0"/>
            </a:endParaRPr>
          </a:p>
          <a:p>
            <a:pPr algn="ctr"/>
            <a:r>
              <a:rPr lang="en-US" sz="5900" dirty="0">
                <a:solidFill>
                  <a:schemeClr val="bg1"/>
                </a:solidFill>
                <a:latin typeface="+mj-lt"/>
                <a:ea typeface="Lato Bold" charset="0"/>
                <a:cs typeface="Lato Bold" charset="0"/>
              </a:rPr>
              <a:t>The Data Science Lab</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Sous-titre 4">
            <a:extLst>
              <a:ext uri="{FF2B5EF4-FFF2-40B4-BE49-F238E27FC236}">
                <a16:creationId xmlns:a16="http://schemas.microsoft.com/office/drawing/2014/main" id="{5A88C184-E4C9-3C44-95E0-87EFABB12998}"/>
              </a:ext>
            </a:extLst>
          </p:cNvPr>
          <p:cNvSpPr txBox="1">
            <a:spLocks/>
          </p:cNvSpPr>
          <p:nvPr/>
        </p:nvSpPr>
        <p:spPr>
          <a:xfrm>
            <a:off x="1" y="6405979"/>
            <a:ext cx="10327906" cy="38473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Spring 2020 – week #9</a:t>
            </a:r>
          </a:p>
        </p:txBody>
      </p:sp>
    </p:spTree>
    <p:extLst>
      <p:ext uri="{BB962C8B-B14F-4D97-AF65-F5344CB8AC3E}">
        <p14:creationId xmlns:p14="http://schemas.microsoft.com/office/powerpoint/2010/main" val="652052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F49D6A-A6D0-7A45-A1D5-424E83899E75}"/>
              </a:ext>
            </a:extLst>
          </p:cNvPr>
          <p:cNvPicPr>
            <a:picLocks noChangeAspect="1"/>
          </p:cNvPicPr>
          <p:nvPr/>
        </p:nvPicPr>
        <p:blipFill>
          <a:blip r:embed="rId3"/>
          <a:stretch>
            <a:fillRect/>
          </a:stretch>
        </p:blipFill>
        <p:spPr>
          <a:xfrm>
            <a:off x="1170461" y="1274121"/>
            <a:ext cx="4165600" cy="4495800"/>
          </a:xfrm>
          <a:prstGeom prst="rect">
            <a:avLst/>
          </a:prstGeom>
        </p:spPr>
      </p:pic>
      <p:sp>
        <p:nvSpPr>
          <p:cNvPr id="2" name="Title 1"/>
          <p:cNvSpPr>
            <a:spLocks noGrp="1"/>
          </p:cNvSpPr>
          <p:nvPr>
            <p:ph type="title"/>
          </p:nvPr>
        </p:nvSpPr>
        <p:spPr/>
        <p:txBody>
          <a:bodyPr/>
          <a:lstStyle/>
          <a:p>
            <a:r>
              <a:rPr lang="en-US" dirty="0"/>
              <a:t>Processing Time vs Event Time</a:t>
            </a:r>
          </a:p>
        </p:txBody>
      </p:sp>
      <p:sp>
        <p:nvSpPr>
          <p:cNvPr id="37" name="TextBox 36">
            <a:extLst>
              <a:ext uri="{FF2B5EF4-FFF2-40B4-BE49-F238E27FC236}">
                <a16:creationId xmlns:a16="http://schemas.microsoft.com/office/drawing/2014/main" id="{2BDA6326-4CF9-7649-BDCF-FFC2CFABCA8E}"/>
              </a:ext>
            </a:extLst>
          </p:cNvPr>
          <p:cNvSpPr txBox="1"/>
          <p:nvPr/>
        </p:nvSpPr>
        <p:spPr>
          <a:xfrm>
            <a:off x="7630687" y="5925787"/>
            <a:ext cx="4561313" cy="276999"/>
          </a:xfrm>
          <a:prstGeom prst="rect">
            <a:avLst/>
          </a:prstGeom>
          <a:noFill/>
        </p:spPr>
        <p:txBody>
          <a:bodyPr wrap="none" rtlCol="0">
            <a:spAutoFit/>
          </a:bodyPr>
          <a:lstStyle/>
          <a:p>
            <a:r>
              <a:rPr lang="en-US" sz="1200" dirty="0"/>
              <a:t>Credits: Tyler </a:t>
            </a:r>
            <a:r>
              <a:rPr lang="en-US" sz="1200" dirty="0" err="1"/>
              <a:t>Akidau</a:t>
            </a:r>
            <a:r>
              <a:rPr lang="en-US" sz="1200" dirty="0"/>
              <a:t> (et al.), Streaming Systems, O’Reilly Media, 2018.</a:t>
            </a:r>
          </a:p>
        </p:txBody>
      </p:sp>
    </p:spTree>
    <p:extLst>
      <p:ext uri="{BB962C8B-B14F-4D97-AF65-F5344CB8AC3E}">
        <p14:creationId xmlns:p14="http://schemas.microsoft.com/office/powerpoint/2010/main" val="3329188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B2488A-8055-2347-BE57-07E75081AA83}"/>
              </a:ext>
            </a:extLst>
          </p:cNvPr>
          <p:cNvSpPr>
            <a:spLocks noGrp="1"/>
          </p:cNvSpPr>
          <p:nvPr>
            <p:ph idx="1"/>
          </p:nvPr>
        </p:nvSpPr>
        <p:spPr>
          <a:xfrm>
            <a:off x="907473" y="2883836"/>
            <a:ext cx="8984673" cy="2561000"/>
          </a:xfrm>
          <a:solidFill>
            <a:schemeClr val="bg1">
              <a:lumMod val="95000"/>
            </a:schemeClr>
          </a:solidFill>
        </p:spPr>
        <p:txBody>
          <a:bodyPr>
            <a:normAutofit/>
          </a:bodyPr>
          <a:lstStyle/>
          <a:p>
            <a:pPr marL="0" indent="0">
              <a:buNone/>
            </a:pPr>
            <a:r>
              <a:rPr lang="en-US" sz="1800" dirty="0">
                <a:solidFill>
                  <a:srgbClr val="C00000"/>
                </a:solidFill>
                <a:latin typeface="Courier" pitchFamily="2" charset="0"/>
              </a:rPr>
              <a:t>from</a:t>
            </a:r>
            <a:r>
              <a:rPr lang="en-US" sz="1800" dirty="0">
                <a:latin typeface="Courier" pitchFamily="2" charset="0"/>
              </a:rPr>
              <a:t> </a:t>
            </a:r>
            <a:r>
              <a:rPr lang="en-US" sz="1800" dirty="0" err="1">
                <a:latin typeface="Courier" pitchFamily="2" charset="0"/>
              </a:rPr>
              <a:t>pyspark.sql.functions</a:t>
            </a:r>
            <a:r>
              <a:rPr lang="en-US" sz="1800" dirty="0">
                <a:latin typeface="Courier" pitchFamily="2" charset="0"/>
              </a:rPr>
              <a:t> </a:t>
            </a:r>
            <a:r>
              <a:rPr lang="en-US" sz="1800" dirty="0">
                <a:solidFill>
                  <a:srgbClr val="C00000"/>
                </a:solidFill>
                <a:latin typeface="Courier" pitchFamily="2" charset="0"/>
              </a:rPr>
              <a:t>import</a:t>
            </a:r>
            <a:r>
              <a:rPr lang="en-US" sz="1800" dirty="0">
                <a:latin typeface="Courier" pitchFamily="2" charset="0"/>
              </a:rPr>
              <a:t> * </a:t>
            </a:r>
          </a:p>
          <a:p>
            <a:pPr marL="0" indent="0">
              <a:buNone/>
            </a:pPr>
            <a:endParaRPr lang="en-US" sz="1800" dirty="0">
              <a:latin typeface="Courier" pitchFamily="2" charset="0"/>
            </a:endParaRPr>
          </a:p>
          <a:p>
            <a:pPr marL="0" indent="0">
              <a:buNone/>
            </a:pPr>
            <a:r>
              <a:rPr lang="en-US" sz="1800" dirty="0" err="1">
                <a:latin typeface="Courier" pitchFamily="2" charset="0"/>
              </a:rPr>
              <a:t>windowedAvgDF</a:t>
            </a:r>
            <a:r>
              <a:rPr lang="en-US" sz="1800" dirty="0">
                <a:latin typeface="Courier" pitchFamily="2" charset="0"/>
              </a:rPr>
              <a:t> = \ </a:t>
            </a:r>
            <a:br>
              <a:rPr lang="en-US" sz="1800" dirty="0">
                <a:latin typeface="Courier" pitchFamily="2" charset="0"/>
              </a:rPr>
            </a:br>
            <a:r>
              <a:rPr lang="en-US" sz="1800" dirty="0">
                <a:latin typeface="Courier" pitchFamily="2" charset="0"/>
              </a:rPr>
              <a:t>   </a:t>
            </a:r>
            <a:r>
              <a:rPr lang="en-US" sz="1800" dirty="0" err="1">
                <a:latin typeface="Courier" pitchFamily="2" charset="0"/>
              </a:rPr>
              <a:t>eventsDF</a:t>
            </a:r>
            <a:r>
              <a:rPr lang="en-US" sz="1800" dirty="0">
                <a:latin typeface="Courier" pitchFamily="2" charset="0"/>
              </a:rPr>
              <a:t> \ </a:t>
            </a:r>
            <a:br>
              <a:rPr lang="en-US" sz="1800" dirty="0">
                <a:latin typeface="Courier" pitchFamily="2" charset="0"/>
              </a:rPr>
            </a:br>
            <a:r>
              <a:rPr lang="en-US" sz="1800" dirty="0">
                <a:latin typeface="Courier" pitchFamily="2" charset="0"/>
              </a:rPr>
              <a:t>      .</a:t>
            </a:r>
            <a:r>
              <a:rPr lang="en-US" sz="1800" dirty="0" err="1">
                <a:latin typeface="Courier" pitchFamily="2" charset="0"/>
              </a:rPr>
              <a:t>groupBy</a:t>
            </a:r>
            <a:r>
              <a:rPr lang="en-US" sz="1800" dirty="0">
                <a:latin typeface="Courier" pitchFamily="2" charset="0"/>
              </a:rPr>
              <a:t>(window</a:t>
            </a:r>
            <a:r>
              <a:rPr lang="en-US" sz="1800" dirty="0">
                <a:solidFill>
                  <a:schemeClr val="tx1">
                    <a:lumMod val="75000"/>
                    <a:lumOff val="25000"/>
                  </a:schemeClr>
                </a:solidFill>
                <a:latin typeface="Courier" pitchFamily="2" charset="0"/>
              </a:rPr>
              <a:t>("</a:t>
            </a:r>
            <a:r>
              <a:rPr lang="en-US" sz="1800" dirty="0" err="1">
                <a:solidFill>
                  <a:schemeClr val="tx1">
                    <a:lumMod val="75000"/>
                    <a:lumOff val="25000"/>
                  </a:schemeClr>
                </a:solidFill>
                <a:latin typeface="Courier" pitchFamily="2" charset="0"/>
              </a:rPr>
              <a:t>eventTime</a:t>
            </a:r>
            <a:r>
              <a:rPr lang="en-US" sz="1800" dirty="0">
                <a:solidFill>
                  <a:schemeClr val="tx1">
                    <a:lumMod val="75000"/>
                    <a:lumOff val="25000"/>
                  </a:schemeClr>
                </a:solidFill>
                <a:latin typeface="Courier" pitchFamily="2" charset="0"/>
              </a:rPr>
              <a:t>"</a:t>
            </a:r>
            <a:r>
              <a:rPr lang="en-US" sz="1800" dirty="0">
                <a:latin typeface="Courier" pitchFamily="2" charset="0"/>
              </a:rPr>
              <a:t>, </a:t>
            </a:r>
            <a:r>
              <a:rPr lang="en-US" sz="1800" dirty="0">
                <a:solidFill>
                  <a:schemeClr val="tx1">
                    <a:lumMod val="75000"/>
                    <a:lumOff val="25000"/>
                  </a:schemeClr>
                </a:solidFill>
                <a:latin typeface="Courier" pitchFamily="2" charset="0"/>
              </a:rPr>
              <a:t>”10 minute”</a:t>
            </a:r>
            <a:r>
              <a:rPr lang="en-US" sz="1800" dirty="0">
                <a:latin typeface="Courier" pitchFamily="2" charset="0"/>
              </a:rPr>
              <a:t>, </a:t>
            </a:r>
            <a:r>
              <a:rPr lang="en-US" sz="1800" dirty="0">
                <a:solidFill>
                  <a:schemeClr val="tx1">
                    <a:lumMod val="75000"/>
                    <a:lumOff val="25000"/>
                  </a:schemeClr>
                </a:solidFill>
                <a:latin typeface="Courier" pitchFamily="2" charset="0"/>
              </a:rPr>
              <a:t>"5 minute"</a:t>
            </a:r>
            <a:r>
              <a:rPr lang="en-US" sz="1800" dirty="0">
                <a:latin typeface="Courier" pitchFamily="2" charset="0"/>
              </a:rPr>
              <a:t>)) \ </a:t>
            </a:r>
            <a:br>
              <a:rPr lang="en-US" sz="1800" dirty="0">
                <a:latin typeface="Courier" pitchFamily="2" charset="0"/>
              </a:rPr>
            </a:br>
            <a:r>
              <a:rPr lang="en-US" sz="1800" dirty="0">
                <a:latin typeface="Courier" pitchFamily="2" charset="0"/>
              </a:rPr>
              <a:t>      .count()</a:t>
            </a:r>
          </a:p>
        </p:txBody>
      </p:sp>
      <p:sp>
        <p:nvSpPr>
          <p:cNvPr id="3" name="Slide Number Placeholder 2">
            <a:extLst>
              <a:ext uri="{FF2B5EF4-FFF2-40B4-BE49-F238E27FC236}">
                <a16:creationId xmlns:a16="http://schemas.microsoft.com/office/drawing/2014/main" id="{6EE73016-FE39-F146-90F6-5E158BDCF2D1}"/>
              </a:ext>
            </a:extLst>
          </p:cNvPr>
          <p:cNvSpPr>
            <a:spLocks noGrp="1"/>
          </p:cNvSpPr>
          <p:nvPr>
            <p:ph type="sldNum" sz="quarter" idx="12"/>
          </p:nvPr>
        </p:nvSpPr>
        <p:spPr/>
        <p:txBody>
          <a:bodyPr/>
          <a:lstStyle/>
          <a:p>
            <a:fld id="{66AA6DD6-4F68-4143-A850-17C97FAF9A1F}" type="slidenum">
              <a:rPr lang="fr-FR" smtClean="0"/>
              <a:t>11</a:t>
            </a:fld>
            <a:endParaRPr lang="fr-FR"/>
          </a:p>
        </p:txBody>
      </p:sp>
      <p:sp>
        <p:nvSpPr>
          <p:cNvPr id="4" name="Title 3">
            <a:extLst>
              <a:ext uri="{FF2B5EF4-FFF2-40B4-BE49-F238E27FC236}">
                <a16:creationId xmlns:a16="http://schemas.microsoft.com/office/drawing/2014/main" id="{9E6632E1-3924-B84A-A5E9-8A2A52E3068D}"/>
              </a:ext>
            </a:extLst>
          </p:cNvPr>
          <p:cNvSpPr>
            <a:spLocks noGrp="1"/>
          </p:cNvSpPr>
          <p:nvPr>
            <p:ph type="title"/>
          </p:nvPr>
        </p:nvSpPr>
        <p:spPr/>
        <p:txBody>
          <a:bodyPr/>
          <a:lstStyle/>
          <a:p>
            <a:r>
              <a:rPr lang="en-US" dirty="0"/>
              <a:t>In Spark Streaming</a:t>
            </a:r>
          </a:p>
        </p:txBody>
      </p:sp>
      <p:sp>
        <p:nvSpPr>
          <p:cNvPr id="5" name="TextBox 4">
            <a:extLst>
              <a:ext uri="{FF2B5EF4-FFF2-40B4-BE49-F238E27FC236}">
                <a16:creationId xmlns:a16="http://schemas.microsoft.com/office/drawing/2014/main" id="{69C0D78F-E278-454C-8194-31C296B103A1}"/>
              </a:ext>
            </a:extLst>
          </p:cNvPr>
          <p:cNvSpPr txBox="1"/>
          <p:nvPr/>
        </p:nvSpPr>
        <p:spPr>
          <a:xfrm>
            <a:off x="1025236" y="1787236"/>
            <a:ext cx="7393884" cy="369332"/>
          </a:xfrm>
          <a:prstGeom prst="rect">
            <a:avLst/>
          </a:prstGeom>
          <a:noFill/>
        </p:spPr>
        <p:txBody>
          <a:bodyPr wrap="none" rtlCol="0">
            <a:spAutoFit/>
          </a:bodyPr>
          <a:lstStyle/>
          <a:p>
            <a:r>
              <a:rPr lang="en-US" dirty="0"/>
              <a:t>Count on a sliding window of 10 minutes long with 5 minutes sliding interval.</a:t>
            </a:r>
          </a:p>
        </p:txBody>
      </p:sp>
    </p:spTree>
    <p:extLst>
      <p:ext uri="{BB962C8B-B14F-4D97-AF65-F5344CB8AC3E}">
        <p14:creationId xmlns:p14="http://schemas.microsoft.com/office/powerpoint/2010/main" val="311912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B2488A-8055-2347-BE57-07E75081AA83}"/>
              </a:ext>
            </a:extLst>
          </p:cNvPr>
          <p:cNvSpPr>
            <a:spLocks noGrp="1"/>
          </p:cNvSpPr>
          <p:nvPr>
            <p:ph idx="1"/>
          </p:nvPr>
        </p:nvSpPr>
        <p:spPr>
          <a:xfrm>
            <a:off x="907473" y="2883836"/>
            <a:ext cx="9379527" cy="2561000"/>
          </a:xfrm>
          <a:solidFill>
            <a:schemeClr val="bg1">
              <a:lumMod val="95000"/>
            </a:schemeClr>
          </a:solidFill>
        </p:spPr>
        <p:txBody>
          <a:bodyPr>
            <a:normAutofit/>
          </a:bodyPr>
          <a:lstStyle/>
          <a:p>
            <a:pPr marL="0" indent="0">
              <a:buNone/>
            </a:pPr>
            <a:r>
              <a:rPr lang="en-US" sz="1800" dirty="0">
                <a:solidFill>
                  <a:srgbClr val="C00000"/>
                </a:solidFill>
                <a:latin typeface="Courier" pitchFamily="2" charset="0"/>
              </a:rPr>
              <a:t>from</a:t>
            </a:r>
            <a:r>
              <a:rPr lang="en-US" sz="1800" dirty="0">
                <a:latin typeface="Courier" pitchFamily="2" charset="0"/>
              </a:rPr>
              <a:t> </a:t>
            </a:r>
            <a:r>
              <a:rPr lang="en-US" sz="1800" dirty="0" err="1">
                <a:latin typeface="Courier" pitchFamily="2" charset="0"/>
              </a:rPr>
              <a:t>pyspark.sql.functions</a:t>
            </a:r>
            <a:r>
              <a:rPr lang="en-US" sz="1800" dirty="0">
                <a:latin typeface="Courier" pitchFamily="2" charset="0"/>
              </a:rPr>
              <a:t> </a:t>
            </a:r>
            <a:r>
              <a:rPr lang="en-US" sz="1800" dirty="0">
                <a:solidFill>
                  <a:srgbClr val="C00000"/>
                </a:solidFill>
                <a:latin typeface="Courier" pitchFamily="2" charset="0"/>
              </a:rPr>
              <a:t>import</a:t>
            </a:r>
            <a:r>
              <a:rPr lang="en-US" sz="1800" dirty="0">
                <a:latin typeface="Courier" pitchFamily="2" charset="0"/>
              </a:rPr>
              <a:t> * </a:t>
            </a:r>
          </a:p>
          <a:p>
            <a:pPr marL="0" indent="0">
              <a:buNone/>
            </a:pPr>
            <a:endParaRPr lang="en-US" sz="1800" dirty="0">
              <a:latin typeface="Courier" pitchFamily="2" charset="0"/>
            </a:endParaRPr>
          </a:p>
          <a:p>
            <a:pPr marL="0" indent="0">
              <a:buNone/>
            </a:pPr>
            <a:r>
              <a:rPr lang="en-US" sz="1800" dirty="0" err="1">
                <a:latin typeface="Courier" pitchFamily="2" charset="0"/>
              </a:rPr>
              <a:t>windowedAvgDF</a:t>
            </a:r>
            <a:r>
              <a:rPr lang="en-US" sz="1800" dirty="0">
                <a:latin typeface="Courier" pitchFamily="2" charset="0"/>
              </a:rPr>
              <a:t> = \ </a:t>
            </a:r>
            <a:br>
              <a:rPr lang="en-US" sz="1800" dirty="0">
                <a:latin typeface="Courier" pitchFamily="2" charset="0"/>
              </a:rPr>
            </a:br>
            <a:r>
              <a:rPr lang="en-US" sz="1800" dirty="0">
                <a:latin typeface="Courier" pitchFamily="2" charset="0"/>
              </a:rPr>
              <a:t>   </a:t>
            </a:r>
            <a:r>
              <a:rPr lang="en-US" sz="1800" dirty="0" err="1">
                <a:latin typeface="Courier" pitchFamily="2" charset="0"/>
              </a:rPr>
              <a:t>eventsDF</a:t>
            </a:r>
            <a:r>
              <a:rPr lang="en-US" sz="1800" dirty="0">
                <a:latin typeface="Courier" pitchFamily="2" charset="0"/>
              </a:rPr>
              <a:t> \ </a:t>
            </a:r>
            <a:br>
              <a:rPr lang="en-US" sz="1800" dirty="0">
                <a:latin typeface="Courier" pitchFamily="2" charset="0"/>
              </a:rPr>
            </a:br>
            <a:r>
              <a:rPr lang="en-US" sz="1800" dirty="0">
                <a:latin typeface="Courier" pitchFamily="2" charset="0"/>
              </a:rPr>
              <a:t>      .</a:t>
            </a:r>
            <a:r>
              <a:rPr lang="en-US" sz="1800" dirty="0" err="1">
                <a:latin typeface="Courier" pitchFamily="2" charset="0"/>
              </a:rPr>
              <a:t>withWatermark</a:t>
            </a:r>
            <a:r>
              <a:rPr lang="en-US" sz="1800" dirty="0">
                <a:latin typeface="Courier" pitchFamily="2" charset="0"/>
              </a:rPr>
              <a:t>(</a:t>
            </a:r>
            <a:r>
              <a:rPr lang="en-US" sz="1800" dirty="0">
                <a:solidFill>
                  <a:schemeClr val="tx1">
                    <a:lumMod val="75000"/>
                    <a:lumOff val="25000"/>
                  </a:schemeClr>
                </a:solidFill>
                <a:latin typeface="Courier" pitchFamily="2" charset="0"/>
              </a:rPr>
              <a:t>"</a:t>
            </a:r>
            <a:r>
              <a:rPr lang="en-US" sz="1800" dirty="0" err="1">
                <a:solidFill>
                  <a:schemeClr val="tx1">
                    <a:lumMod val="75000"/>
                    <a:lumOff val="25000"/>
                  </a:schemeClr>
                </a:solidFill>
                <a:latin typeface="Courier" pitchFamily="2" charset="0"/>
              </a:rPr>
              <a:t>eventTime</a:t>
            </a:r>
            <a:r>
              <a:rPr lang="en-US" sz="1800" dirty="0">
                <a:solidFill>
                  <a:schemeClr val="tx1">
                    <a:lumMod val="75000"/>
                    <a:lumOff val="25000"/>
                  </a:schemeClr>
                </a:solidFill>
                <a:latin typeface="Courier" pitchFamily="2" charset="0"/>
              </a:rPr>
              <a:t>"</a:t>
            </a:r>
            <a:r>
              <a:rPr lang="en-US" sz="1800" dirty="0">
                <a:latin typeface="Courier" pitchFamily="2" charset="0"/>
              </a:rPr>
              <a:t>, </a:t>
            </a:r>
            <a:r>
              <a:rPr lang="en-US" sz="1800" dirty="0">
                <a:solidFill>
                  <a:schemeClr val="tx1">
                    <a:lumMod val="75000"/>
                    <a:lumOff val="25000"/>
                  </a:schemeClr>
                </a:solidFill>
                <a:latin typeface="Courier" pitchFamily="2" charset="0"/>
              </a:rPr>
              <a:t>"10 minutes"</a:t>
            </a:r>
            <a:r>
              <a:rPr lang="en-US" sz="1800" dirty="0">
                <a:latin typeface="Courier" pitchFamily="2" charset="0"/>
              </a:rPr>
              <a:t>) \</a:t>
            </a:r>
            <a:br>
              <a:rPr lang="en-US" sz="1800" dirty="0">
                <a:latin typeface="Courier" pitchFamily="2" charset="0"/>
              </a:rPr>
            </a:br>
            <a:r>
              <a:rPr lang="en-US" sz="1800" dirty="0">
                <a:latin typeface="Courier" pitchFamily="2" charset="0"/>
              </a:rPr>
              <a:t>      .</a:t>
            </a:r>
            <a:r>
              <a:rPr lang="en-US" sz="1800" dirty="0" err="1">
                <a:latin typeface="Courier" pitchFamily="2" charset="0"/>
              </a:rPr>
              <a:t>groupBy</a:t>
            </a:r>
            <a:r>
              <a:rPr lang="en-US" sz="1800" dirty="0">
                <a:latin typeface="Courier" pitchFamily="2" charset="0"/>
              </a:rPr>
              <a:t>(window</a:t>
            </a:r>
            <a:r>
              <a:rPr lang="en-US" sz="1800" dirty="0">
                <a:solidFill>
                  <a:schemeClr val="tx1">
                    <a:lumMod val="75000"/>
                    <a:lumOff val="25000"/>
                  </a:schemeClr>
                </a:solidFill>
                <a:latin typeface="Courier" pitchFamily="2" charset="0"/>
              </a:rPr>
              <a:t>("</a:t>
            </a:r>
            <a:r>
              <a:rPr lang="en-US" sz="1800" dirty="0" err="1">
                <a:solidFill>
                  <a:schemeClr val="tx1">
                    <a:lumMod val="75000"/>
                    <a:lumOff val="25000"/>
                  </a:schemeClr>
                </a:solidFill>
                <a:latin typeface="Courier" pitchFamily="2" charset="0"/>
              </a:rPr>
              <a:t>eventTime</a:t>
            </a:r>
            <a:r>
              <a:rPr lang="en-US" sz="1800" dirty="0">
                <a:solidFill>
                  <a:schemeClr val="tx1">
                    <a:lumMod val="75000"/>
                    <a:lumOff val="25000"/>
                  </a:schemeClr>
                </a:solidFill>
                <a:latin typeface="Courier" pitchFamily="2" charset="0"/>
              </a:rPr>
              <a:t>"</a:t>
            </a:r>
            <a:r>
              <a:rPr lang="en-US" sz="1800" dirty="0">
                <a:latin typeface="Courier" pitchFamily="2" charset="0"/>
              </a:rPr>
              <a:t>, </a:t>
            </a:r>
            <a:r>
              <a:rPr lang="en-US" sz="1800" dirty="0">
                <a:solidFill>
                  <a:schemeClr val="tx1">
                    <a:lumMod val="75000"/>
                    <a:lumOff val="25000"/>
                  </a:schemeClr>
                </a:solidFill>
                <a:latin typeface="Courier" pitchFamily="2" charset="0"/>
              </a:rPr>
              <a:t>"10 minutes"</a:t>
            </a:r>
            <a:r>
              <a:rPr lang="en-US" sz="1800" dirty="0">
                <a:latin typeface="Courier" pitchFamily="2" charset="0"/>
              </a:rPr>
              <a:t>, </a:t>
            </a:r>
            <a:r>
              <a:rPr lang="en-US" sz="1800" dirty="0">
                <a:solidFill>
                  <a:schemeClr val="tx1">
                    <a:lumMod val="75000"/>
                    <a:lumOff val="25000"/>
                  </a:schemeClr>
                </a:solidFill>
                <a:latin typeface="Courier" pitchFamily="2" charset="0"/>
              </a:rPr>
              <a:t>"5 minutes"</a:t>
            </a:r>
            <a:r>
              <a:rPr lang="en-US" sz="1800" dirty="0">
                <a:latin typeface="Courier" pitchFamily="2" charset="0"/>
              </a:rPr>
              <a:t>)) \ </a:t>
            </a:r>
            <a:br>
              <a:rPr lang="en-US" sz="1800" dirty="0">
                <a:latin typeface="Courier" pitchFamily="2" charset="0"/>
              </a:rPr>
            </a:br>
            <a:r>
              <a:rPr lang="en-US" sz="1800" dirty="0">
                <a:latin typeface="Courier" pitchFamily="2" charset="0"/>
              </a:rPr>
              <a:t>      .count()</a:t>
            </a:r>
          </a:p>
        </p:txBody>
      </p:sp>
      <p:sp>
        <p:nvSpPr>
          <p:cNvPr id="3" name="Slide Number Placeholder 2">
            <a:extLst>
              <a:ext uri="{FF2B5EF4-FFF2-40B4-BE49-F238E27FC236}">
                <a16:creationId xmlns:a16="http://schemas.microsoft.com/office/drawing/2014/main" id="{6EE73016-FE39-F146-90F6-5E158BDCF2D1}"/>
              </a:ext>
            </a:extLst>
          </p:cNvPr>
          <p:cNvSpPr>
            <a:spLocks noGrp="1"/>
          </p:cNvSpPr>
          <p:nvPr>
            <p:ph type="sldNum" sz="quarter" idx="12"/>
          </p:nvPr>
        </p:nvSpPr>
        <p:spPr/>
        <p:txBody>
          <a:bodyPr/>
          <a:lstStyle/>
          <a:p>
            <a:fld id="{66AA6DD6-4F68-4143-A850-17C97FAF9A1F}" type="slidenum">
              <a:rPr lang="fr-FR" smtClean="0"/>
              <a:t>12</a:t>
            </a:fld>
            <a:endParaRPr lang="fr-FR"/>
          </a:p>
        </p:txBody>
      </p:sp>
      <p:sp>
        <p:nvSpPr>
          <p:cNvPr id="4" name="Title 3">
            <a:extLst>
              <a:ext uri="{FF2B5EF4-FFF2-40B4-BE49-F238E27FC236}">
                <a16:creationId xmlns:a16="http://schemas.microsoft.com/office/drawing/2014/main" id="{9E6632E1-3924-B84A-A5E9-8A2A52E3068D}"/>
              </a:ext>
            </a:extLst>
          </p:cNvPr>
          <p:cNvSpPr>
            <a:spLocks noGrp="1"/>
          </p:cNvSpPr>
          <p:nvPr>
            <p:ph type="title"/>
          </p:nvPr>
        </p:nvSpPr>
        <p:spPr/>
        <p:txBody>
          <a:bodyPr/>
          <a:lstStyle/>
          <a:p>
            <a:r>
              <a:rPr lang="en-US" dirty="0"/>
              <a:t>In Spark Streaming</a:t>
            </a:r>
          </a:p>
        </p:txBody>
      </p:sp>
      <p:sp>
        <p:nvSpPr>
          <p:cNvPr id="5" name="TextBox 4">
            <a:extLst>
              <a:ext uri="{FF2B5EF4-FFF2-40B4-BE49-F238E27FC236}">
                <a16:creationId xmlns:a16="http://schemas.microsoft.com/office/drawing/2014/main" id="{69C0D78F-E278-454C-8194-31C296B103A1}"/>
              </a:ext>
            </a:extLst>
          </p:cNvPr>
          <p:cNvSpPr txBox="1"/>
          <p:nvPr/>
        </p:nvSpPr>
        <p:spPr>
          <a:xfrm>
            <a:off x="1025236" y="1787236"/>
            <a:ext cx="11212365" cy="369332"/>
          </a:xfrm>
          <a:prstGeom prst="rect">
            <a:avLst/>
          </a:prstGeom>
          <a:noFill/>
        </p:spPr>
        <p:txBody>
          <a:bodyPr wrap="none" rtlCol="0">
            <a:spAutoFit/>
          </a:bodyPr>
          <a:lstStyle/>
          <a:p>
            <a:r>
              <a:rPr lang="en-US" dirty="0"/>
              <a:t>Count on a sliding window of 10 minutes long with 5 minutes sliding interval with 10 minutes watermarking (lateness).</a:t>
            </a:r>
          </a:p>
        </p:txBody>
      </p:sp>
    </p:spTree>
    <p:extLst>
      <p:ext uri="{BB962C8B-B14F-4D97-AF65-F5344CB8AC3E}">
        <p14:creationId xmlns:p14="http://schemas.microsoft.com/office/powerpoint/2010/main" val="3219936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54F6A-B9DC-1A4B-BEBB-10B9FE42D7B7}"/>
              </a:ext>
            </a:extLst>
          </p:cNvPr>
          <p:cNvSpPr>
            <a:spLocks noGrp="1"/>
          </p:cNvSpPr>
          <p:nvPr>
            <p:ph idx="1"/>
          </p:nvPr>
        </p:nvSpPr>
        <p:spPr/>
        <p:txBody>
          <a:bodyPr/>
          <a:lstStyle/>
          <a:p>
            <a:r>
              <a:rPr lang="en-US" dirty="0"/>
              <a:t>How it works</a:t>
            </a:r>
          </a:p>
          <a:p>
            <a:endParaRPr lang="en-US" i="1" dirty="0"/>
          </a:p>
          <a:p>
            <a:endParaRPr lang="en-US" i="1" dirty="0"/>
          </a:p>
          <a:p>
            <a:endParaRPr lang="en-US" i="1" dirty="0"/>
          </a:p>
          <a:p>
            <a:endParaRPr lang="en-US" dirty="0"/>
          </a:p>
          <a:p>
            <a:r>
              <a:rPr lang="en-US" dirty="0" err="1"/>
              <a:t>DStream</a:t>
            </a:r>
            <a:r>
              <a:rPr lang="en-US" dirty="0"/>
              <a:t>: continuous stream of data</a:t>
            </a:r>
          </a:p>
          <a:p>
            <a:pPr lvl="1"/>
            <a:r>
              <a:rPr lang="en-US" dirty="0"/>
              <a:t>Created from inputs (e.g. Kafka) or derived from other </a:t>
            </a:r>
            <a:r>
              <a:rPr lang="en-US" dirty="0" err="1"/>
              <a:t>DStreams</a:t>
            </a:r>
            <a:endParaRPr lang="en-US" dirty="0"/>
          </a:p>
          <a:p>
            <a:pPr lvl="1"/>
            <a:r>
              <a:rPr lang="en-US" dirty="0"/>
              <a:t>Supports transformations like RDDs</a:t>
            </a:r>
          </a:p>
          <a:p>
            <a:pPr lvl="2"/>
            <a:r>
              <a:rPr lang="en-US" dirty="0"/>
              <a:t>(map, count, join, </a:t>
            </a:r>
            <a:r>
              <a:rPr lang="en-US" dirty="0" err="1"/>
              <a:t>etc</a:t>
            </a:r>
            <a:r>
              <a:rPr lang="en-US" dirty="0"/>
              <a:t>)</a:t>
            </a:r>
          </a:p>
          <a:p>
            <a:pPr lvl="2"/>
            <a:endParaRPr lang="en-US" dirty="0"/>
          </a:p>
          <a:p>
            <a:endParaRPr lang="en-US" dirty="0"/>
          </a:p>
          <a:p>
            <a:pPr lvl="1"/>
            <a:endParaRPr lang="en-US" dirty="0"/>
          </a:p>
        </p:txBody>
      </p:sp>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Transformations</a:t>
            </a:r>
          </a:p>
        </p:txBody>
      </p:sp>
      <p:pic>
        <p:nvPicPr>
          <p:cNvPr id="8" name="Picture 7">
            <a:extLst>
              <a:ext uri="{FF2B5EF4-FFF2-40B4-BE49-F238E27FC236}">
                <a16:creationId xmlns:a16="http://schemas.microsoft.com/office/drawing/2014/main" id="{8FDDC32B-BED2-6746-8624-5B0B1F000D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96270" y="1848494"/>
            <a:ext cx="6363768" cy="1420113"/>
          </a:xfrm>
          <a:prstGeom prst="rect">
            <a:avLst/>
          </a:prstGeom>
        </p:spPr>
      </p:pic>
      <p:sp>
        <p:nvSpPr>
          <p:cNvPr id="9" name="TextBox 8">
            <a:extLst>
              <a:ext uri="{FF2B5EF4-FFF2-40B4-BE49-F238E27FC236}">
                <a16:creationId xmlns:a16="http://schemas.microsoft.com/office/drawing/2014/main" id="{A13F5AC0-4835-5747-92F9-B58B5BEE868C}"/>
              </a:ext>
            </a:extLst>
          </p:cNvPr>
          <p:cNvSpPr txBox="1"/>
          <p:nvPr/>
        </p:nvSpPr>
        <p:spPr>
          <a:xfrm rot="16200000">
            <a:off x="9846523" y="3997865"/>
            <a:ext cx="4498796" cy="200055"/>
          </a:xfrm>
          <a:prstGeom prst="rect">
            <a:avLst/>
          </a:prstGeom>
          <a:noFill/>
        </p:spPr>
        <p:txBody>
          <a:bodyPr wrap="square" rtlCol="0">
            <a:spAutoFit/>
          </a:bodyPr>
          <a:lstStyle/>
          <a:p>
            <a:r>
              <a:rPr lang="en-US" sz="700" dirty="0">
                <a:solidFill>
                  <a:schemeClr val="bg1">
                    <a:lumMod val="50000"/>
                  </a:schemeClr>
                </a:solidFill>
              </a:rPr>
              <a:t>Image credits: </a:t>
            </a:r>
            <a:r>
              <a:rPr lang="en-US" sz="700" dirty="0">
                <a:solidFill>
                  <a:schemeClr val="bg1">
                    <a:lumMod val="50000"/>
                  </a:schemeClr>
                </a:solidFill>
                <a:hlinkClick r:id="rId4">
                  <a:extLst>
                    <a:ext uri="{A12FA001-AC4F-418D-AE19-62706E023703}">
                      <ahyp:hlinkClr xmlns:ahyp="http://schemas.microsoft.com/office/drawing/2018/hyperlinkcolor" val="tx"/>
                    </a:ext>
                  </a:extLst>
                </a:hlinkClick>
              </a:rPr>
              <a:t>https://spark.apache.org/docs/latest/streaming-programming-guide.html</a:t>
            </a:r>
            <a:r>
              <a:rPr lang="en-US" sz="700" dirty="0">
                <a:solidFill>
                  <a:schemeClr val="bg1">
                    <a:lumMod val="50000"/>
                  </a:schemeClr>
                </a:solidFill>
              </a:rPr>
              <a:t> </a:t>
            </a:r>
          </a:p>
        </p:txBody>
      </p:sp>
    </p:spTree>
    <p:extLst>
      <p:ext uri="{BB962C8B-B14F-4D97-AF65-F5344CB8AC3E}">
        <p14:creationId xmlns:p14="http://schemas.microsoft.com/office/powerpoint/2010/main" val="1117178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54F6A-B9DC-1A4B-BEBB-10B9FE42D7B7}"/>
              </a:ext>
            </a:extLst>
          </p:cNvPr>
          <p:cNvSpPr>
            <a:spLocks noGrp="1"/>
          </p:cNvSpPr>
          <p:nvPr>
            <p:ph idx="1"/>
          </p:nvPr>
        </p:nvSpPr>
        <p:spPr/>
        <p:txBody>
          <a:bodyPr/>
          <a:lstStyle/>
          <a:p>
            <a:r>
              <a:rPr lang="en-US" dirty="0"/>
              <a:t>Joins:</a:t>
            </a:r>
          </a:p>
          <a:p>
            <a:pPr lvl="1"/>
            <a:r>
              <a:rPr lang="en-US" dirty="0"/>
              <a:t>On two streams over a common key</a:t>
            </a:r>
          </a:p>
          <a:p>
            <a:pPr lvl="1"/>
            <a:endParaRPr lang="en-US" dirty="0"/>
          </a:p>
          <a:p>
            <a:r>
              <a:rPr lang="en-US" dirty="0"/>
              <a:t>Example: Ad monetization (*)</a:t>
            </a:r>
          </a:p>
          <a:p>
            <a:endParaRPr lang="en-US" dirty="0"/>
          </a:p>
          <a:p>
            <a:pPr lvl="1"/>
            <a:endParaRPr lang="en-US" dirty="0"/>
          </a:p>
        </p:txBody>
      </p:sp>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Transformations: Joins</a:t>
            </a:r>
          </a:p>
        </p:txBody>
      </p:sp>
      <p:sp>
        <p:nvSpPr>
          <p:cNvPr id="4" name="TextBox 3">
            <a:extLst>
              <a:ext uri="{FF2B5EF4-FFF2-40B4-BE49-F238E27FC236}">
                <a16:creationId xmlns:a16="http://schemas.microsoft.com/office/drawing/2014/main" id="{43AA799F-E1F8-BB46-946A-81B12B93369E}"/>
              </a:ext>
            </a:extLst>
          </p:cNvPr>
          <p:cNvSpPr txBox="1"/>
          <p:nvPr/>
        </p:nvSpPr>
        <p:spPr>
          <a:xfrm>
            <a:off x="2772241" y="6007686"/>
            <a:ext cx="9419759" cy="307777"/>
          </a:xfrm>
          <a:prstGeom prst="rect">
            <a:avLst/>
          </a:prstGeom>
          <a:noFill/>
        </p:spPr>
        <p:txBody>
          <a:bodyPr wrap="square" rtlCol="0">
            <a:spAutoFit/>
          </a:bodyPr>
          <a:lstStyle/>
          <a:p>
            <a:pPr algn="r"/>
            <a:r>
              <a:rPr lang="en-US" sz="1400" i="1" dirty="0">
                <a:solidFill>
                  <a:schemeClr val="bg1">
                    <a:lumMod val="50000"/>
                  </a:schemeClr>
                </a:solidFill>
              </a:rPr>
              <a:t>Source: Databricks Engineering Blog, by </a:t>
            </a:r>
            <a:r>
              <a:rPr lang="en-US" sz="1400" i="1" dirty="0">
                <a:solidFill>
                  <a:schemeClr val="bg1">
                    <a:lumMod val="50000"/>
                  </a:schemeClr>
                </a:solidFill>
                <a:hlinkClick r:id="rId3" tooltip="Posts by Tathagata Das">
                  <a:extLst>
                    <a:ext uri="{A12FA001-AC4F-418D-AE19-62706E023703}">
                      <ahyp:hlinkClr xmlns:ahyp="http://schemas.microsoft.com/office/drawing/2018/hyperlinkcolor" val="tx"/>
                    </a:ext>
                  </a:extLst>
                </a:hlinkClick>
              </a:rPr>
              <a:t>Tathagata Das</a:t>
            </a:r>
            <a:r>
              <a:rPr lang="en-US" sz="1400" i="1" dirty="0">
                <a:solidFill>
                  <a:schemeClr val="bg1">
                    <a:lumMod val="50000"/>
                  </a:schemeClr>
                </a:solidFill>
              </a:rPr>
              <a:t> and </a:t>
            </a:r>
            <a:r>
              <a:rPr lang="en-US" sz="1400" i="1" dirty="0">
                <a:solidFill>
                  <a:schemeClr val="bg1">
                    <a:lumMod val="50000"/>
                  </a:schemeClr>
                </a:solidFill>
                <a:hlinkClick r:id="rId4" tooltip="Posts by Joseph Torres">
                  <a:extLst>
                    <a:ext uri="{A12FA001-AC4F-418D-AE19-62706E023703}">
                      <ahyp:hlinkClr xmlns:ahyp="http://schemas.microsoft.com/office/drawing/2018/hyperlinkcolor" val="tx"/>
                    </a:ext>
                  </a:extLst>
                </a:hlinkClick>
              </a:rPr>
              <a:t>Joseph Torres</a:t>
            </a:r>
            <a:r>
              <a:rPr lang="en-US" sz="1400" i="1" dirty="0">
                <a:solidFill>
                  <a:schemeClr val="bg1">
                    <a:lumMod val="50000"/>
                  </a:schemeClr>
                </a:solidFill>
              </a:rPr>
              <a:t> , </a:t>
            </a:r>
            <a:r>
              <a:rPr lang="en-US" sz="1400" i="1" dirty="0">
                <a:solidFill>
                  <a:schemeClr val="bg1">
                    <a:lumMod val="50000"/>
                  </a:schemeClr>
                </a:solidFill>
                <a:hlinkClick r:id="rId5">
                  <a:extLst>
                    <a:ext uri="{A12FA001-AC4F-418D-AE19-62706E023703}">
                      <ahyp:hlinkClr xmlns:ahyp="http://schemas.microsoft.com/office/drawing/2018/hyperlinkcolor" val="tx"/>
                    </a:ext>
                  </a:extLst>
                </a:hlinkClick>
              </a:rPr>
              <a:t>https://bit.ly/2I58Ve7</a:t>
            </a:r>
            <a:r>
              <a:rPr lang="en-US" sz="1400" i="1" dirty="0">
                <a:solidFill>
                  <a:schemeClr val="bg1">
                    <a:lumMod val="50000"/>
                  </a:schemeClr>
                </a:solidFill>
              </a:rPr>
              <a:t> </a:t>
            </a:r>
          </a:p>
        </p:txBody>
      </p:sp>
      <p:pic>
        <p:nvPicPr>
          <p:cNvPr id="5" name="Picture 4">
            <a:extLst>
              <a:ext uri="{FF2B5EF4-FFF2-40B4-BE49-F238E27FC236}">
                <a16:creationId xmlns:a16="http://schemas.microsoft.com/office/drawing/2014/main" id="{D1927336-8658-014D-9C7F-0764DAC153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44435" y="2958466"/>
            <a:ext cx="6754091" cy="2527847"/>
          </a:xfrm>
          <a:prstGeom prst="rect">
            <a:avLst/>
          </a:prstGeom>
        </p:spPr>
      </p:pic>
    </p:spTree>
    <p:extLst>
      <p:ext uri="{BB962C8B-B14F-4D97-AF65-F5344CB8AC3E}">
        <p14:creationId xmlns:p14="http://schemas.microsoft.com/office/powerpoint/2010/main" val="312646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54F6A-B9DC-1A4B-BEBB-10B9FE42D7B7}"/>
              </a:ext>
            </a:extLst>
          </p:cNvPr>
          <p:cNvSpPr>
            <a:spLocks noGrp="1"/>
          </p:cNvSpPr>
          <p:nvPr>
            <p:ph idx="1"/>
          </p:nvPr>
        </p:nvSpPr>
        <p:spPr/>
        <p:txBody>
          <a:bodyPr>
            <a:normAutofit/>
          </a:bodyPr>
          <a:lstStyle/>
          <a:p>
            <a:pPr marL="0" indent="0">
              <a:spcBef>
                <a:spcPts val="0"/>
              </a:spcBef>
              <a:buNone/>
            </a:pPr>
            <a:r>
              <a:rPr lang="en-US" sz="1400" dirty="0">
                <a:solidFill>
                  <a:srgbClr val="C00000"/>
                </a:solidFill>
                <a:latin typeface="Courier" pitchFamily="2" charset="0"/>
              </a:rPr>
              <a:t>from</a:t>
            </a:r>
            <a:r>
              <a:rPr lang="en-US" sz="1400" dirty="0">
                <a:latin typeface="Courier" pitchFamily="2" charset="0"/>
              </a:rPr>
              <a:t> </a:t>
            </a:r>
            <a:r>
              <a:rPr lang="en-US" sz="1400" dirty="0" err="1">
                <a:latin typeface="Courier" pitchFamily="2" charset="0"/>
              </a:rPr>
              <a:t>pyspark.sql.functions</a:t>
            </a:r>
            <a:r>
              <a:rPr lang="en-US" sz="1400" dirty="0">
                <a:latin typeface="Courier" pitchFamily="2" charset="0"/>
              </a:rPr>
              <a:t> </a:t>
            </a:r>
            <a:r>
              <a:rPr lang="en-US" sz="1400" dirty="0">
                <a:solidFill>
                  <a:srgbClr val="C00000"/>
                </a:solidFill>
                <a:latin typeface="Courier" pitchFamily="2" charset="0"/>
              </a:rPr>
              <a:t>import</a:t>
            </a:r>
            <a:r>
              <a:rPr lang="en-US" sz="1400" dirty="0">
                <a:latin typeface="Courier" pitchFamily="2" charset="0"/>
              </a:rPr>
              <a:t> expr</a:t>
            </a:r>
          </a:p>
          <a:p>
            <a:pPr marL="0" indent="0">
              <a:spcBef>
                <a:spcPts val="0"/>
              </a:spcBef>
              <a:buNone/>
            </a:pPr>
            <a:endParaRPr lang="en-US" sz="1400" dirty="0">
              <a:latin typeface="Courier" pitchFamily="2" charset="0"/>
            </a:endParaRPr>
          </a:p>
          <a:p>
            <a:pPr marL="0" indent="0">
              <a:spcBef>
                <a:spcPts val="0"/>
              </a:spcBef>
              <a:buNone/>
            </a:pPr>
            <a:r>
              <a:rPr lang="en-US" sz="1400" dirty="0">
                <a:solidFill>
                  <a:schemeClr val="bg1">
                    <a:lumMod val="50000"/>
                  </a:schemeClr>
                </a:solidFill>
                <a:latin typeface="Courier" pitchFamily="2" charset="0"/>
              </a:rPr>
              <a:t># Define watermarks</a:t>
            </a:r>
          </a:p>
          <a:p>
            <a:pPr marL="0" indent="0">
              <a:spcBef>
                <a:spcPts val="0"/>
              </a:spcBef>
              <a:buNone/>
            </a:pPr>
            <a:r>
              <a:rPr lang="en-US" sz="1400" dirty="0" err="1">
                <a:latin typeface="Courier" pitchFamily="2" charset="0"/>
              </a:rPr>
              <a:t>impressionsWithWatermark</a:t>
            </a:r>
            <a:r>
              <a:rPr lang="en-US" sz="1400" dirty="0">
                <a:latin typeface="Courier" pitchFamily="2" charset="0"/>
              </a:rPr>
              <a:t> = impressions \</a:t>
            </a:r>
          </a:p>
          <a:p>
            <a:pPr marL="0" indent="0">
              <a:spcBef>
                <a:spcPts val="0"/>
              </a:spcBef>
              <a:buNone/>
            </a:pPr>
            <a:r>
              <a:rPr lang="en-US" sz="1400" dirty="0">
                <a:latin typeface="Courier" pitchFamily="2" charset="0"/>
              </a:rPr>
              <a:t>  .</a:t>
            </a:r>
            <a:r>
              <a:rPr lang="en-US" sz="1400" dirty="0" err="1">
                <a:latin typeface="Courier" pitchFamily="2" charset="0"/>
              </a:rPr>
              <a:t>selectExpr</a:t>
            </a:r>
            <a:r>
              <a:rPr lang="en-US" sz="1400" dirty="0">
                <a:latin typeface="Courier" pitchFamily="2" charset="0"/>
              </a:rPr>
              <a:t>(</a:t>
            </a:r>
            <a:r>
              <a:rPr lang="en-US" sz="1400" dirty="0">
                <a:solidFill>
                  <a:schemeClr val="tx1">
                    <a:lumMod val="75000"/>
                    <a:lumOff val="25000"/>
                  </a:schemeClr>
                </a:solidFill>
                <a:latin typeface="Courier" pitchFamily="2" charset="0"/>
              </a:rPr>
              <a:t>"</a:t>
            </a:r>
            <a:r>
              <a:rPr lang="en-US" sz="1400" dirty="0" err="1">
                <a:solidFill>
                  <a:schemeClr val="tx1">
                    <a:lumMod val="75000"/>
                    <a:lumOff val="25000"/>
                  </a:schemeClr>
                </a:solidFill>
                <a:latin typeface="Courier" pitchFamily="2" charset="0"/>
              </a:rPr>
              <a:t>adId</a:t>
            </a:r>
            <a:r>
              <a:rPr lang="en-US" sz="1400" dirty="0">
                <a:solidFill>
                  <a:schemeClr val="tx1">
                    <a:lumMod val="75000"/>
                    <a:lumOff val="25000"/>
                  </a:schemeClr>
                </a:solidFill>
                <a:latin typeface="Courier" pitchFamily="2" charset="0"/>
              </a:rPr>
              <a:t> AS </a:t>
            </a:r>
            <a:r>
              <a:rPr lang="en-US" sz="1400" dirty="0" err="1">
                <a:solidFill>
                  <a:schemeClr val="tx1">
                    <a:lumMod val="75000"/>
                    <a:lumOff val="25000"/>
                  </a:schemeClr>
                </a:solidFill>
                <a:latin typeface="Courier" pitchFamily="2" charset="0"/>
              </a:rPr>
              <a:t>impressionAdId</a:t>
            </a:r>
            <a:r>
              <a:rPr lang="en-US" sz="1400" dirty="0">
                <a:solidFill>
                  <a:schemeClr val="tx1">
                    <a:lumMod val="75000"/>
                    <a:lumOff val="25000"/>
                  </a:schemeClr>
                </a:solidFill>
                <a:latin typeface="Courier" pitchFamily="2" charset="0"/>
              </a:rPr>
              <a:t>", "</a:t>
            </a:r>
            <a:r>
              <a:rPr lang="en-US" sz="1400" dirty="0" err="1">
                <a:solidFill>
                  <a:schemeClr val="tx1">
                    <a:lumMod val="75000"/>
                    <a:lumOff val="25000"/>
                  </a:schemeClr>
                </a:solidFill>
                <a:latin typeface="Courier" pitchFamily="2" charset="0"/>
              </a:rPr>
              <a:t>impressionTime</a:t>
            </a:r>
            <a:r>
              <a:rPr lang="en-US" sz="1400" dirty="0">
                <a:solidFill>
                  <a:schemeClr val="tx1">
                    <a:lumMod val="75000"/>
                    <a:lumOff val="25000"/>
                  </a:schemeClr>
                </a:solidFill>
                <a:latin typeface="Courier" pitchFamily="2" charset="0"/>
              </a:rPr>
              <a:t>"</a:t>
            </a:r>
            <a:r>
              <a:rPr lang="en-US" sz="1400" dirty="0">
                <a:latin typeface="Courier" pitchFamily="2" charset="0"/>
              </a:rPr>
              <a:t>) \</a:t>
            </a:r>
          </a:p>
          <a:p>
            <a:pPr marL="0" indent="0">
              <a:spcBef>
                <a:spcPts val="0"/>
              </a:spcBef>
              <a:buNone/>
            </a:pPr>
            <a:r>
              <a:rPr lang="en-US" sz="1400" dirty="0">
                <a:latin typeface="Courier" pitchFamily="2" charset="0"/>
              </a:rPr>
              <a:t>  .</a:t>
            </a:r>
            <a:r>
              <a:rPr lang="en-US" sz="1400" dirty="0" err="1">
                <a:latin typeface="Courier" pitchFamily="2" charset="0"/>
              </a:rPr>
              <a:t>withWatermark</a:t>
            </a:r>
            <a:r>
              <a:rPr lang="en-US" sz="1400" dirty="0">
                <a:latin typeface="Courier" pitchFamily="2" charset="0"/>
              </a:rPr>
              <a:t>(</a:t>
            </a:r>
            <a:r>
              <a:rPr lang="en-US" sz="1400" dirty="0">
                <a:solidFill>
                  <a:schemeClr val="tx1">
                    <a:lumMod val="75000"/>
                    <a:lumOff val="25000"/>
                  </a:schemeClr>
                </a:solidFill>
                <a:latin typeface="Courier" pitchFamily="2" charset="0"/>
              </a:rPr>
              <a:t>"</a:t>
            </a:r>
            <a:r>
              <a:rPr lang="en-US" sz="1400" dirty="0" err="1">
                <a:solidFill>
                  <a:schemeClr val="tx1">
                    <a:lumMod val="75000"/>
                    <a:lumOff val="25000"/>
                  </a:schemeClr>
                </a:solidFill>
                <a:latin typeface="Courier" pitchFamily="2" charset="0"/>
              </a:rPr>
              <a:t>impressionTime</a:t>
            </a:r>
            <a:r>
              <a:rPr lang="en-US" sz="1400" dirty="0">
                <a:solidFill>
                  <a:schemeClr val="tx1">
                    <a:lumMod val="75000"/>
                    <a:lumOff val="25000"/>
                  </a:schemeClr>
                </a:solidFill>
                <a:latin typeface="Courier" pitchFamily="2" charset="0"/>
              </a:rPr>
              <a:t>", "10 seconds "</a:t>
            </a:r>
            <a:r>
              <a:rPr lang="en-US" sz="1400" dirty="0">
                <a:latin typeface="Courier" pitchFamily="2" charset="0"/>
              </a:rPr>
              <a:t>)   </a:t>
            </a:r>
            <a:r>
              <a:rPr lang="en-US" sz="1400" dirty="0">
                <a:solidFill>
                  <a:schemeClr val="bg1">
                    <a:lumMod val="50000"/>
                  </a:schemeClr>
                </a:solidFill>
                <a:latin typeface="Courier" pitchFamily="2" charset="0"/>
              </a:rPr>
              <a:t># watermark: max 10 seconds late</a:t>
            </a:r>
          </a:p>
          <a:p>
            <a:pPr marL="0" indent="0">
              <a:spcBef>
                <a:spcPts val="0"/>
              </a:spcBef>
              <a:buNone/>
            </a:pPr>
            <a:endParaRPr lang="en-US" sz="1400" dirty="0">
              <a:latin typeface="Courier" pitchFamily="2" charset="0"/>
            </a:endParaRPr>
          </a:p>
          <a:p>
            <a:pPr marL="0" indent="0">
              <a:spcBef>
                <a:spcPts val="0"/>
              </a:spcBef>
              <a:buNone/>
            </a:pPr>
            <a:r>
              <a:rPr lang="en-US" sz="1400" dirty="0" err="1">
                <a:latin typeface="Courier" pitchFamily="2" charset="0"/>
              </a:rPr>
              <a:t>clicksWithWatermark</a:t>
            </a:r>
            <a:r>
              <a:rPr lang="en-US" sz="1400" dirty="0">
                <a:latin typeface="Courier" pitchFamily="2" charset="0"/>
              </a:rPr>
              <a:t> = clicks \</a:t>
            </a:r>
          </a:p>
          <a:p>
            <a:pPr marL="0" indent="0">
              <a:spcBef>
                <a:spcPts val="0"/>
              </a:spcBef>
              <a:buNone/>
            </a:pPr>
            <a:r>
              <a:rPr lang="en-US" sz="1400" dirty="0">
                <a:latin typeface="Courier" pitchFamily="2" charset="0"/>
              </a:rPr>
              <a:t>  .</a:t>
            </a:r>
            <a:r>
              <a:rPr lang="en-US" sz="1400" dirty="0" err="1">
                <a:latin typeface="Courier" pitchFamily="2" charset="0"/>
              </a:rPr>
              <a:t>selectExpr</a:t>
            </a:r>
            <a:r>
              <a:rPr lang="en-US" sz="1400" dirty="0">
                <a:latin typeface="Courier" pitchFamily="2" charset="0"/>
              </a:rPr>
              <a:t>(</a:t>
            </a:r>
            <a:r>
              <a:rPr lang="en-US" sz="1400" dirty="0">
                <a:solidFill>
                  <a:schemeClr val="tx1">
                    <a:lumMod val="75000"/>
                    <a:lumOff val="25000"/>
                  </a:schemeClr>
                </a:solidFill>
                <a:latin typeface="Courier" pitchFamily="2" charset="0"/>
              </a:rPr>
              <a:t>"</a:t>
            </a:r>
            <a:r>
              <a:rPr lang="en-US" sz="1400" dirty="0" err="1">
                <a:solidFill>
                  <a:schemeClr val="tx1">
                    <a:lumMod val="75000"/>
                    <a:lumOff val="25000"/>
                  </a:schemeClr>
                </a:solidFill>
                <a:latin typeface="Courier" pitchFamily="2" charset="0"/>
              </a:rPr>
              <a:t>adId</a:t>
            </a:r>
            <a:r>
              <a:rPr lang="en-US" sz="1400" dirty="0">
                <a:solidFill>
                  <a:schemeClr val="tx1">
                    <a:lumMod val="75000"/>
                    <a:lumOff val="25000"/>
                  </a:schemeClr>
                </a:solidFill>
                <a:latin typeface="Courier" pitchFamily="2" charset="0"/>
              </a:rPr>
              <a:t> AS </a:t>
            </a:r>
            <a:r>
              <a:rPr lang="en-US" sz="1400" dirty="0" err="1">
                <a:solidFill>
                  <a:schemeClr val="tx1">
                    <a:lumMod val="75000"/>
                    <a:lumOff val="25000"/>
                  </a:schemeClr>
                </a:solidFill>
                <a:latin typeface="Courier" pitchFamily="2" charset="0"/>
              </a:rPr>
              <a:t>clickAdId</a:t>
            </a:r>
            <a:r>
              <a:rPr lang="en-US" sz="1400" dirty="0">
                <a:solidFill>
                  <a:schemeClr val="tx1">
                    <a:lumMod val="75000"/>
                    <a:lumOff val="25000"/>
                  </a:schemeClr>
                </a:solidFill>
                <a:latin typeface="Courier" pitchFamily="2" charset="0"/>
              </a:rPr>
              <a:t>", "</a:t>
            </a:r>
            <a:r>
              <a:rPr lang="en-US" sz="1400" dirty="0" err="1">
                <a:solidFill>
                  <a:schemeClr val="tx1">
                    <a:lumMod val="75000"/>
                    <a:lumOff val="25000"/>
                  </a:schemeClr>
                </a:solidFill>
                <a:latin typeface="Courier" pitchFamily="2" charset="0"/>
              </a:rPr>
              <a:t>clickTime</a:t>
            </a:r>
            <a:r>
              <a:rPr lang="en-US" sz="1400" dirty="0">
                <a:solidFill>
                  <a:schemeClr val="tx1">
                    <a:lumMod val="75000"/>
                    <a:lumOff val="25000"/>
                  </a:schemeClr>
                </a:solidFill>
                <a:latin typeface="Courier" pitchFamily="2" charset="0"/>
              </a:rPr>
              <a:t>"</a:t>
            </a:r>
            <a:r>
              <a:rPr lang="en-US" sz="1400" dirty="0">
                <a:latin typeface="Courier" pitchFamily="2" charset="0"/>
              </a:rPr>
              <a:t>) \</a:t>
            </a:r>
          </a:p>
          <a:p>
            <a:pPr marL="0" indent="0">
              <a:spcBef>
                <a:spcPts val="0"/>
              </a:spcBef>
              <a:buNone/>
            </a:pPr>
            <a:r>
              <a:rPr lang="en-US" sz="1400" dirty="0">
                <a:latin typeface="Courier" pitchFamily="2" charset="0"/>
              </a:rPr>
              <a:t>  .</a:t>
            </a:r>
            <a:r>
              <a:rPr lang="en-US" sz="1400" dirty="0" err="1">
                <a:latin typeface="Courier" pitchFamily="2" charset="0"/>
              </a:rPr>
              <a:t>withWatermark</a:t>
            </a:r>
            <a:r>
              <a:rPr lang="en-US" sz="1400" dirty="0">
                <a:latin typeface="Courier" pitchFamily="2" charset="0"/>
              </a:rPr>
              <a:t>(</a:t>
            </a:r>
            <a:r>
              <a:rPr lang="en-US" sz="1400" dirty="0">
                <a:solidFill>
                  <a:schemeClr val="tx1">
                    <a:lumMod val="75000"/>
                    <a:lumOff val="25000"/>
                  </a:schemeClr>
                </a:solidFill>
                <a:latin typeface="Courier" pitchFamily="2" charset="0"/>
              </a:rPr>
              <a:t>"</a:t>
            </a:r>
            <a:r>
              <a:rPr lang="en-US" sz="1400" dirty="0" err="1">
                <a:solidFill>
                  <a:schemeClr val="tx1">
                    <a:lumMod val="75000"/>
                    <a:lumOff val="25000"/>
                  </a:schemeClr>
                </a:solidFill>
                <a:latin typeface="Courier" pitchFamily="2" charset="0"/>
              </a:rPr>
              <a:t>clickTime</a:t>
            </a:r>
            <a:r>
              <a:rPr lang="en-US" sz="1400" dirty="0">
                <a:solidFill>
                  <a:schemeClr val="tx1">
                    <a:lumMod val="75000"/>
                    <a:lumOff val="25000"/>
                  </a:schemeClr>
                </a:solidFill>
                <a:latin typeface="Courier" pitchFamily="2" charset="0"/>
              </a:rPr>
              <a:t>", "20 seconds"</a:t>
            </a:r>
            <a:r>
              <a:rPr lang="en-US" sz="1400" dirty="0">
                <a:latin typeface="Courier" pitchFamily="2" charset="0"/>
              </a:rPr>
              <a:t>)        </a:t>
            </a:r>
            <a:r>
              <a:rPr lang="en-US" sz="1400" dirty="0">
                <a:solidFill>
                  <a:schemeClr val="bg1">
                    <a:lumMod val="50000"/>
                  </a:schemeClr>
                </a:solidFill>
                <a:latin typeface="Courier" pitchFamily="2" charset="0"/>
              </a:rPr>
              <a:t># watermark: max 20 seconds late</a:t>
            </a:r>
          </a:p>
          <a:p>
            <a:pPr marL="0" indent="0">
              <a:spcBef>
                <a:spcPts val="0"/>
              </a:spcBef>
              <a:buNone/>
            </a:pPr>
            <a:endParaRPr lang="en-US" sz="1400" dirty="0">
              <a:latin typeface="Courier" pitchFamily="2" charset="0"/>
            </a:endParaRPr>
          </a:p>
          <a:p>
            <a:pPr marL="0" indent="0">
              <a:spcBef>
                <a:spcPts val="0"/>
              </a:spcBef>
              <a:buNone/>
            </a:pPr>
            <a:endParaRPr lang="en-US" sz="1400" dirty="0">
              <a:latin typeface="Courier" pitchFamily="2" charset="0"/>
            </a:endParaRPr>
          </a:p>
          <a:p>
            <a:pPr marL="0" indent="0">
              <a:spcBef>
                <a:spcPts val="0"/>
              </a:spcBef>
              <a:buNone/>
            </a:pPr>
            <a:r>
              <a:rPr lang="en-US" sz="1400" dirty="0">
                <a:solidFill>
                  <a:schemeClr val="bg1">
                    <a:lumMod val="50000"/>
                  </a:schemeClr>
                </a:solidFill>
                <a:latin typeface="Courier" pitchFamily="2" charset="0"/>
              </a:rPr>
              <a:t># Inner join with time range conditions</a:t>
            </a:r>
          </a:p>
          <a:p>
            <a:pPr marL="0" indent="0">
              <a:spcBef>
                <a:spcPts val="0"/>
              </a:spcBef>
              <a:buNone/>
            </a:pPr>
            <a:r>
              <a:rPr lang="en-US" sz="1400" dirty="0" err="1">
                <a:latin typeface="Courier" pitchFamily="2" charset="0"/>
              </a:rPr>
              <a:t>impressionsWithWatermark.join</a:t>
            </a:r>
            <a:r>
              <a:rPr lang="en-US" sz="1400" dirty="0">
                <a:latin typeface="Courier" pitchFamily="2" charset="0"/>
              </a:rPr>
              <a:t>(</a:t>
            </a:r>
          </a:p>
          <a:p>
            <a:pPr marL="0" indent="0">
              <a:spcBef>
                <a:spcPts val="0"/>
              </a:spcBef>
              <a:buNone/>
            </a:pPr>
            <a:r>
              <a:rPr lang="en-US" sz="1400" dirty="0">
                <a:latin typeface="Courier" pitchFamily="2" charset="0"/>
              </a:rPr>
              <a:t>  </a:t>
            </a:r>
            <a:r>
              <a:rPr lang="en-US" sz="1400" dirty="0" err="1">
                <a:latin typeface="Courier" pitchFamily="2" charset="0"/>
              </a:rPr>
              <a:t>clicksWithWatermark</a:t>
            </a:r>
            <a:r>
              <a:rPr lang="en-US" sz="1400" dirty="0">
                <a:latin typeface="Courier" pitchFamily="2" charset="0"/>
              </a:rPr>
              <a:t>,</a:t>
            </a:r>
          </a:p>
          <a:p>
            <a:pPr marL="0" indent="0">
              <a:spcBef>
                <a:spcPts val="0"/>
              </a:spcBef>
              <a:buNone/>
            </a:pPr>
            <a:r>
              <a:rPr lang="en-US" sz="1400" dirty="0">
                <a:latin typeface="Courier" pitchFamily="2" charset="0"/>
              </a:rPr>
              <a:t>  expr(</a:t>
            </a:r>
            <a:r>
              <a:rPr lang="en-US" sz="1400" dirty="0">
                <a:solidFill>
                  <a:schemeClr val="tx1">
                    <a:lumMod val="75000"/>
                    <a:lumOff val="25000"/>
                  </a:schemeClr>
                </a:solidFill>
                <a:latin typeface="Courier" pitchFamily="2" charset="0"/>
              </a:rPr>
              <a:t>""" </a:t>
            </a:r>
          </a:p>
          <a:p>
            <a:pPr marL="0" indent="0">
              <a:spcBef>
                <a:spcPts val="0"/>
              </a:spcBef>
              <a:buNone/>
            </a:pPr>
            <a:r>
              <a:rPr lang="en-US" sz="1400" dirty="0">
                <a:solidFill>
                  <a:schemeClr val="tx1">
                    <a:lumMod val="75000"/>
                    <a:lumOff val="25000"/>
                  </a:schemeClr>
                </a:solidFill>
                <a:latin typeface="Courier" pitchFamily="2" charset="0"/>
              </a:rPr>
              <a:t>   </a:t>
            </a:r>
            <a:r>
              <a:rPr lang="en-US" sz="1400" dirty="0" err="1">
                <a:solidFill>
                  <a:schemeClr val="tx1">
                    <a:lumMod val="75000"/>
                    <a:lumOff val="25000"/>
                  </a:schemeClr>
                </a:solidFill>
                <a:latin typeface="Courier" pitchFamily="2" charset="0"/>
              </a:rPr>
              <a:t>clickAdId</a:t>
            </a:r>
            <a:r>
              <a:rPr lang="en-US" sz="1400" dirty="0">
                <a:solidFill>
                  <a:schemeClr val="tx1">
                    <a:lumMod val="75000"/>
                    <a:lumOff val="25000"/>
                  </a:schemeClr>
                </a:solidFill>
                <a:latin typeface="Courier" pitchFamily="2" charset="0"/>
              </a:rPr>
              <a:t> = </a:t>
            </a:r>
            <a:r>
              <a:rPr lang="en-US" sz="1400" dirty="0" err="1">
                <a:solidFill>
                  <a:schemeClr val="tx1">
                    <a:lumMod val="75000"/>
                    <a:lumOff val="25000"/>
                  </a:schemeClr>
                </a:solidFill>
                <a:latin typeface="Courier" pitchFamily="2" charset="0"/>
              </a:rPr>
              <a:t>impressionAdId</a:t>
            </a:r>
            <a:r>
              <a:rPr lang="en-US" sz="1400" dirty="0">
                <a:solidFill>
                  <a:schemeClr val="tx1">
                    <a:lumMod val="75000"/>
                    <a:lumOff val="25000"/>
                  </a:schemeClr>
                </a:solidFill>
                <a:latin typeface="Courier" pitchFamily="2" charset="0"/>
              </a:rPr>
              <a:t> AND </a:t>
            </a:r>
          </a:p>
          <a:p>
            <a:pPr marL="0" indent="0">
              <a:spcBef>
                <a:spcPts val="0"/>
              </a:spcBef>
              <a:buNone/>
            </a:pPr>
            <a:r>
              <a:rPr lang="en-US" sz="1400" dirty="0">
                <a:solidFill>
                  <a:schemeClr val="tx1">
                    <a:lumMod val="75000"/>
                    <a:lumOff val="25000"/>
                  </a:schemeClr>
                </a:solidFill>
                <a:latin typeface="Courier" pitchFamily="2" charset="0"/>
              </a:rPr>
              <a:t>    </a:t>
            </a:r>
            <a:r>
              <a:rPr lang="en-US" sz="1400" dirty="0" err="1">
                <a:solidFill>
                  <a:schemeClr val="tx1">
                    <a:lumMod val="75000"/>
                    <a:lumOff val="25000"/>
                  </a:schemeClr>
                </a:solidFill>
                <a:latin typeface="Courier" pitchFamily="2" charset="0"/>
              </a:rPr>
              <a:t>clickTime</a:t>
            </a:r>
            <a:r>
              <a:rPr lang="en-US" sz="1400" dirty="0">
                <a:solidFill>
                  <a:schemeClr val="tx1">
                    <a:lumMod val="75000"/>
                    <a:lumOff val="25000"/>
                  </a:schemeClr>
                </a:solidFill>
                <a:latin typeface="Courier" pitchFamily="2" charset="0"/>
              </a:rPr>
              <a:t> &gt;= </a:t>
            </a:r>
            <a:r>
              <a:rPr lang="en-US" sz="1400" dirty="0" err="1">
                <a:solidFill>
                  <a:schemeClr val="tx1">
                    <a:lumMod val="75000"/>
                    <a:lumOff val="25000"/>
                  </a:schemeClr>
                </a:solidFill>
                <a:latin typeface="Courier" pitchFamily="2" charset="0"/>
              </a:rPr>
              <a:t>impressionTime</a:t>
            </a:r>
            <a:r>
              <a:rPr lang="en-US" sz="1400" dirty="0">
                <a:solidFill>
                  <a:schemeClr val="tx1">
                    <a:lumMod val="75000"/>
                    <a:lumOff val="25000"/>
                  </a:schemeClr>
                </a:solidFill>
                <a:latin typeface="Courier" pitchFamily="2" charset="0"/>
              </a:rPr>
              <a:t> AND </a:t>
            </a:r>
          </a:p>
          <a:p>
            <a:pPr marL="0" indent="0">
              <a:spcBef>
                <a:spcPts val="0"/>
              </a:spcBef>
              <a:buNone/>
            </a:pPr>
            <a:r>
              <a:rPr lang="en-US" sz="1400" dirty="0">
                <a:solidFill>
                  <a:schemeClr val="tx1">
                    <a:lumMod val="75000"/>
                    <a:lumOff val="25000"/>
                  </a:schemeClr>
                </a:solidFill>
                <a:latin typeface="Courier" pitchFamily="2" charset="0"/>
              </a:rPr>
              <a:t>    </a:t>
            </a:r>
            <a:r>
              <a:rPr lang="en-US" sz="1400" dirty="0" err="1">
                <a:solidFill>
                  <a:schemeClr val="tx1">
                    <a:lumMod val="75000"/>
                    <a:lumOff val="25000"/>
                  </a:schemeClr>
                </a:solidFill>
                <a:latin typeface="Courier" pitchFamily="2" charset="0"/>
              </a:rPr>
              <a:t>clickTime</a:t>
            </a:r>
            <a:r>
              <a:rPr lang="en-US" sz="1400" dirty="0">
                <a:solidFill>
                  <a:schemeClr val="tx1">
                    <a:lumMod val="75000"/>
                    <a:lumOff val="25000"/>
                  </a:schemeClr>
                </a:solidFill>
                <a:latin typeface="Courier" pitchFamily="2" charset="0"/>
              </a:rPr>
              <a:t> &lt;= </a:t>
            </a:r>
            <a:r>
              <a:rPr lang="en-US" sz="1400" dirty="0" err="1">
                <a:solidFill>
                  <a:schemeClr val="tx1">
                    <a:lumMod val="75000"/>
                    <a:lumOff val="25000"/>
                  </a:schemeClr>
                </a:solidFill>
                <a:latin typeface="Courier" pitchFamily="2" charset="0"/>
              </a:rPr>
              <a:t>impressionTime</a:t>
            </a:r>
            <a:r>
              <a:rPr lang="en-US" sz="1400" dirty="0">
                <a:solidFill>
                  <a:schemeClr val="tx1">
                    <a:lumMod val="75000"/>
                    <a:lumOff val="25000"/>
                  </a:schemeClr>
                </a:solidFill>
                <a:latin typeface="Courier" pitchFamily="2" charset="0"/>
              </a:rPr>
              <a:t> + interval 1 minutes    </a:t>
            </a:r>
          </a:p>
          <a:p>
            <a:pPr marL="0" indent="0">
              <a:spcBef>
                <a:spcPts val="0"/>
              </a:spcBef>
              <a:buNone/>
            </a:pPr>
            <a:r>
              <a:rPr lang="en-US" sz="1400" dirty="0">
                <a:solidFill>
                  <a:schemeClr val="tx1">
                    <a:lumMod val="75000"/>
                    <a:lumOff val="25000"/>
                  </a:schemeClr>
                </a:solidFill>
                <a:latin typeface="Courier" pitchFamily="2" charset="0"/>
              </a:rPr>
              <a:t>    ""”</a:t>
            </a:r>
            <a:br>
              <a:rPr lang="en-US" sz="1400" dirty="0">
                <a:solidFill>
                  <a:schemeClr val="tx1">
                    <a:lumMod val="75000"/>
                    <a:lumOff val="25000"/>
                  </a:schemeClr>
                </a:solidFill>
                <a:latin typeface="Courier" pitchFamily="2" charset="0"/>
              </a:rPr>
            </a:br>
            <a:r>
              <a:rPr lang="en-US" sz="1400" dirty="0">
                <a:solidFill>
                  <a:schemeClr val="tx1">
                    <a:lumMod val="75000"/>
                    <a:lumOff val="25000"/>
                  </a:schemeClr>
                </a:solidFill>
                <a:latin typeface="Courier" pitchFamily="2" charset="0"/>
              </a:rPr>
              <a:t>    </a:t>
            </a:r>
            <a:r>
              <a:rPr lang="en-US" sz="1400" dirty="0">
                <a:solidFill>
                  <a:schemeClr val="bg1">
                    <a:lumMod val="50000"/>
                  </a:schemeClr>
                </a:solidFill>
                <a:latin typeface="Courier" pitchFamily="2" charset="0"/>
              </a:rPr>
              <a:t># aggregation interval: 1 minute</a:t>
            </a:r>
            <a:endParaRPr lang="en-US" sz="1400" dirty="0">
              <a:solidFill>
                <a:schemeClr val="tx1">
                  <a:lumMod val="75000"/>
                  <a:lumOff val="25000"/>
                </a:schemeClr>
              </a:solidFill>
              <a:latin typeface="Courier" pitchFamily="2" charset="0"/>
            </a:endParaRPr>
          </a:p>
          <a:p>
            <a:pPr marL="0" indent="0">
              <a:spcBef>
                <a:spcPts val="0"/>
              </a:spcBef>
              <a:buNone/>
            </a:pPr>
            <a:r>
              <a:rPr lang="en-US" sz="1400" dirty="0">
                <a:latin typeface="Courier" pitchFamily="2" charset="0"/>
              </a:rPr>
              <a:t>  )</a:t>
            </a:r>
          </a:p>
          <a:p>
            <a:pPr marL="0" indent="0">
              <a:spcBef>
                <a:spcPts val="0"/>
              </a:spcBef>
              <a:buNone/>
            </a:pPr>
            <a:r>
              <a:rPr lang="en-US" sz="1400" dirty="0">
                <a:latin typeface="Courier" pitchFamily="2" charset="0"/>
              </a:rPr>
              <a:t>)</a:t>
            </a:r>
          </a:p>
        </p:txBody>
      </p:sp>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Transformations: Joins</a:t>
            </a:r>
          </a:p>
        </p:txBody>
      </p:sp>
      <p:sp>
        <p:nvSpPr>
          <p:cNvPr id="4" name="TextBox 3">
            <a:extLst>
              <a:ext uri="{FF2B5EF4-FFF2-40B4-BE49-F238E27FC236}">
                <a16:creationId xmlns:a16="http://schemas.microsoft.com/office/drawing/2014/main" id="{43AA799F-E1F8-BB46-946A-81B12B93369E}"/>
              </a:ext>
            </a:extLst>
          </p:cNvPr>
          <p:cNvSpPr txBox="1"/>
          <p:nvPr/>
        </p:nvSpPr>
        <p:spPr>
          <a:xfrm>
            <a:off x="2772241" y="6007686"/>
            <a:ext cx="9419759" cy="307777"/>
          </a:xfrm>
          <a:prstGeom prst="rect">
            <a:avLst/>
          </a:prstGeom>
          <a:noFill/>
        </p:spPr>
        <p:txBody>
          <a:bodyPr wrap="square" rtlCol="0">
            <a:spAutoFit/>
          </a:bodyPr>
          <a:lstStyle/>
          <a:p>
            <a:pPr algn="r"/>
            <a:r>
              <a:rPr lang="en-US" sz="1400" i="1" dirty="0">
                <a:solidFill>
                  <a:schemeClr val="bg1">
                    <a:lumMod val="50000"/>
                  </a:schemeClr>
                </a:solidFill>
              </a:rPr>
              <a:t>Source: Databricks Engineering Blog, by </a:t>
            </a:r>
            <a:r>
              <a:rPr lang="en-US" sz="1400" i="1" dirty="0">
                <a:solidFill>
                  <a:schemeClr val="bg1">
                    <a:lumMod val="50000"/>
                  </a:schemeClr>
                </a:solidFill>
                <a:hlinkClick r:id="rId3" tooltip="Posts by Tathagata Das">
                  <a:extLst>
                    <a:ext uri="{A12FA001-AC4F-418D-AE19-62706E023703}">
                      <ahyp:hlinkClr xmlns:ahyp="http://schemas.microsoft.com/office/drawing/2018/hyperlinkcolor" val="tx"/>
                    </a:ext>
                  </a:extLst>
                </a:hlinkClick>
              </a:rPr>
              <a:t>Tathagata Das</a:t>
            </a:r>
            <a:r>
              <a:rPr lang="en-US" sz="1400" i="1" dirty="0">
                <a:solidFill>
                  <a:schemeClr val="bg1">
                    <a:lumMod val="50000"/>
                  </a:schemeClr>
                </a:solidFill>
              </a:rPr>
              <a:t> and </a:t>
            </a:r>
            <a:r>
              <a:rPr lang="en-US" sz="1400" i="1" dirty="0">
                <a:solidFill>
                  <a:schemeClr val="bg1">
                    <a:lumMod val="50000"/>
                  </a:schemeClr>
                </a:solidFill>
                <a:hlinkClick r:id="rId4" tooltip="Posts by Joseph Torres">
                  <a:extLst>
                    <a:ext uri="{A12FA001-AC4F-418D-AE19-62706E023703}">
                      <ahyp:hlinkClr xmlns:ahyp="http://schemas.microsoft.com/office/drawing/2018/hyperlinkcolor" val="tx"/>
                    </a:ext>
                  </a:extLst>
                </a:hlinkClick>
              </a:rPr>
              <a:t>Joseph Torres</a:t>
            </a:r>
            <a:r>
              <a:rPr lang="en-US" sz="1400" i="1" dirty="0">
                <a:solidFill>
                  <a:schemeClr val="bg1">
                    <a:lumMod val="50000"/>
                  </a:schemeClr>
                </a:solidFill>
              </a:rPr>
              <a:t> , </a:t>
            </a:r>
            <a:r>
              <a:rPr lang="en-US" sz="1400" i="1" dirty="0">
                <a:solidFill>
                  <a:schemeClr val="bg1">
                    <a:lumMod val="50000"/>
                  </a:schemeClr>
                </a:solidFill>
                <a:hlinkClick r:id="rId5">
                  <a:extLst>
                    <a:ext uri="{A12FA001-AC4F-418D-AE19-62706E023703}">
                      <ahyp:hlinkClr xmlns:ahyp="http://schemas.microsoft.com/office/drawing/2018/hyperlinkcolor" val="tx"/>
                    </a:ext>
                  </a:extLst>
                </a:hlinkClick>
              </a:rPr>
              <a:t>https://bit.ly/2I58Ve7</a:t>
            </a:r>
            <a:r>
              <a:rPr lang="en-US" sz="1400" i="1" dirty="0">
                <a:solidFill>
                  <a:schemeClr val="bg1">
                    <a:lumMod val="50000"/>
                  </a:schemeClr>
                </a:solidFill>
              </a:rPr>
              <a:t> </a:t>
            </a:r>
          </a:p>
        </p:txBody>
      </p:sp>
    </p:spTree>
    <p:extLst>
      <p:ext uri="{BB962C8B-B14F-4D97-AF65-F5344CB8AC3E}">
        <p14:creationId xmlns:p14="http://schemas.microsoft.com/office/powerpoint/2010/main" val="2863204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54F6A-B9DC-1A4B-BEBB-10B9FE42D7B7}"/>
              </a:ext>
            </a:extLst>
          </p:cNvPr>
          <p:cNvSpPr>
            <a:spLocks noGrp="1"/>
          </p:cNvSpPr>
          <p:nvPr>
            <p:ph idx="1"/>
          </p:nvPr>
        </p:nvSpPr>
        <p:spPr/>
        <p:txBody>
          <a:bodyPr/>
          <a:lstStyle/>
          <a:p>
            <a:pPr lvl="2"/>
            <a:endParaRPr lang="en-US" dirty="0"/>
          </a:p>
          <a:p>
            <a:r>
              <a:rPr lang="en-US" dirty="0"/>
              <a:t>Gitlab project URL</a:t>
            </a:r>
          </a:p>
          <a:p>
            <a:pPr lvl="1"/>
            <a:r>
              <a:rPr lang="en-US" b="1" dirty="0">
                <a:solidFill>
                  <a:srgbClr val="FF0000"/>
                </a:solidFill>
              </a:rPr>
              <a:t>Add link to Homework (</a:t>
            </a:r>
            <a:r>
              <a:rPr lang="en-US" b="1" dirty="0" err="1">
                <a:solidFill>
                  <a:srgbClr val="FF0000"/>
                </a:solidFill>
              </a:rPr>
              <a:t>Renku</a:t>
            </a:r>
            <a:r>
              <a:rPr lang="en-US" b="1" dirty="0">
                <a:solidFill>
                  <a:srgbClr val="FF0000"/>
                </a:solidFill>
              </a:rPr>
              <a:t> project)</a:t>
            </a:r>
          </a:p>
          <a:p>
            <a:pPr lvl="1"/>
            <a:endParaRPr lang="en-US" dirty="0"/>
          </a:p>
          <a:p>
            <a:pPr lvl="1"/>
            <a:endParaRPr lang="en-US" dirty="0"/>
          </a:p>
          <a:p>
            <a:pPr lvl="1"/>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Homework</a:t>
            </a:r>
          </a:p>
        </p:txBody>
      </p:sp>
    </p:spTree>
    <p:extLst>
      <p:ext uri="{BB962C8B-B14F-4D97-AF65-F5344CB8AC3E}">
        <p14:creationId xmlns:p14="http://schemas.microsoft.com/office/powerpoint/2010/main" val="1958843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3175" y="545476"/>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TextBox 11"/>
          <p:cNvSpPr txBox="1"/>
          <p:nvPr/>
        </p:nvSpPr>
        <p:spPr>
          <a:xfrm>
            <a:off x="1856508" y="1898235"/>
            <a:ext cx="8478983" cy="1015663"/>
          </a:xfrm>
          <a:prstGeom prst="rect">
            <a:avLst/>
          </a:prstGeom>
          <a:noFill/>
        </p:spPr>
        <p:txBody>
          <a:bodyPr wrap="square" rtlCol="0">
            <a:spAutoFit/>
          </a:bodyPr>
          <a:lstStyle/>
          <a:p>
            <a:pPr algn="ctr"/>
            <a:r>
              <a:rPr lang="en-US" sz="6000" dirty="0">
                <a:solidFill>
                  <a:schemeClr val="bg1"/>
                </a:solidFill>
              </a:rPr>
              <a:t>Stream Processing</a:t>
            </a: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1763920"/>
            <a:ext cx="4617728" cy="3206990"/>
            <a:chOff x="1558925" y="3527840"/>
            <a:chExt cx="9235455" cy="6413980"/>
          </a:xfrm>
        </p:grpSpPr>
        <p:cxnSp>
          <p:nvCxnSpPr>
            <p:cNvPr id="16" name="Straight Connector 15"/>
            <p:cNvCxnSpPr/>
            <p:nvPr/>
          </p:nvCxnSpPr>
          <p:spPr>
            <a:xfrm>
              <a:off x="1558925" y="9941820"/>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3527840"/>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BF4F12A-3F3C-6E42-B9D6-DADCB6E0AD0A}"/>
              </a:ext>
            </a:extLst>
          </p:cNvPr>
          <p:cNvSpPr txBox="1"/>
          <p:nvPr/>
        </p:nvSpPr>
        <p:spPr>
          <a:xfrm>
            <a:off x="0" y="6319869"/>
            <a:ext cx="4438080" cy="523220"/>
          </a:xfrm>
          <a:prstGeom prst="rect">
            <a:avLst/>
          </a:prstGeom>
          <a:noFill/>
        </p:spPr>
        <p:txBody>
          <a:bodyPr wrap="square" rtlCol="0">
            <a:spAutoFit/>
          </a:bodyPr>
          <a:lstStyle/>
          <a:p>
            <a:pPr algn="ctr"/>
            <a:r>
              <a:rPr lang="en-US" sz="2800" dirty="0">
                <a:solidFill>
                  <a:schemeClr val="bg1"/>
                </a:solidFill>
              </a:rPr>
              <a:t>Spring 2020 - </a:t>
            </a:r>
            <a:r>
              <a:rPr lang="en-US" sz="2800" b="1" dirty="0">
                <a:solidFill>
                  <a:schemeClr val="bg1"/>
                </a:solidFill>
              </a:rPr>
              <a:t>week #10</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3762442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171450" lvl="1">
              <a:spcBef>
                <a:spcPts val="750"/>
              </a:spcBef>
              <a:buClr>
                <a:schemeClr val="accent1"/>
              </a:buClr>
            </a:pPr>
            <a:r>
              <a:rPr lang="en-US" sz="2400" dirty="0">
                <a:solidFill>
                  <a:schemeClr val="bg1">
                    <a:lumMod val="50000"/>
                  </a:schemeClr>
                </a:solidFill>
              </a:rPr>
              <a:t>Objectives</a:t>
            </a:r>
          </a:p>
          <a:p>
            <a:pPr marL="628559" lvl="2">
              <a:spcBef>
                <a:spcPts val="750"/>
              </a:spcBef>
              <a:buClr>
                <a:schemeClr val="accent1"/>
              </a:buClr>
            </a:pPr>
            <a:r>
              <a:rPr lang="en-US" dirty="0">
                <a:solidFill>
                  <a:schemeClr val="bg1">
                    <a:lumMod val="50000"/>
                  </a:schemeClr>
                </a:solidFill>
              </a:rPr>
              <a:t>Review concepts of stream processing</a:t>
            </a:r>
          </a:p>
          <a:p>
            <a:pPr marL="628559" lvl="2">
              <a:spcBef>
                <a:spcPts val="750"/>
              </a:spcBef>
              <a:buClr>
                <a:schemeClr val="accent1"/>
              </a:buClr>
            </a:pPr>
            <a:r>
              <a:rPr lang="en-US" dirty="0">
                <a:solidFill>
                  <a:schemeClr val="bg1">
                    <a:lumMod val="50000"/>
                  </a:schemeClr>
                </a:solidFill>
              </a:rPr>
              <a:t>Experiment with typical tools for</a:t>
            </a:r>
          </a:p>
          <a:p>
            <a:pPr lvl="2"/>
            <a:r>
              <a:rPr lang="en-US" dirty="0">
                <a:solidFill>
                  <a:schemeClr val="bg1">
                    <a:lumMod val="50000"/>
                  </a:schemeClr>
                </a:solidFill>
              </a:rPr>
              <a:t>Data ingestion and processing</a:t>
            </a:r>
          </a:p>
          <a:p>
            <a:r>
              <a:rPr lang="en-US" dirty="0">
                <a:solidFill>
                  <a:schemeClr val="bg1">
                    <a:lumMod val="50000"/>
                  </a:schemeClr>
                </a:solidFill>
              </a:rPr>
              <a:t>Week 10</a:t>
            </a:r>
          </a:p>
          <a:p>
            <a:pPr lvl="1"/>
            <a:r>
              <a:rPr lang="en-US" dirty="0">
                <a:solidFill>
                  <a:schemeClr val="bg1">
                    <a:lumMod val="50000"/>
                  </a:schemeClr>
                </a:solidFill>
              </a:rPr>
              <a:t>Concepts</a:t>
            </a:r>
          </a:p>
          <a:p>
            <a:pPr lvl="1"/>
            <a:r>
              <a:rPr lang="en-US" dirty="0">
                <a:solidFill>
                  <a:schemeClr val="bg1">
                    <a:lumMod val="50000"/>
                  </a:schemeClr>
                </a:solidFill>
              </a:rPr>
              <a:t>Experiments</a:t>
            </a:r>
          </a:p>
          <a:p>
            <a:r>
              <a:rPr lang="en-US" dirty="0"/>
              <a:t>Week 11</a:t>
            </a:r>
          </a:p>
          <a:p>
            <a:pPr lvl="1"/>
            <a:r>
              <a:rPr lang="en-US" dirty="0"/>
              <a:t>Advanced topics</a:t>
            </a:r>
          </a:p>
          <a:p>
            <a:pPr lvl="2"/>
            <a:r>
              <a:rPr lang="en-US" dirty="0"/>
              <a:t>Operations on streaming data (joins)</a:t>
            </a:r>
          </a:p>
          <a:p>
            <a:pPr lvl="2"/>
            <a:r>
              <a:rPr lang="en-US" dirty="0"/>
              <a:t>Time constraints	</a:t>
            </a:r>
          </a:p>
          <a:p>
            <a:pPr lvl="1"/>
            <a:r>
              <a:rPr lang="en-US" dirty="0"/>
              <a:t>Homework</a:t>
            </a:r>
          </a:p>
          <a:p>
            <a:pPr lvl="1"/>
            <a:endParaRPr lang="en-US" dirty="0"/>
          </a:p>
        </p:txBody>
      </p:sp>
      <p:sp>
        <p:nvSpPr>
          <p:cNvPr id="3" name="Title 2"/>
          <p:cNvSpPr>
            <a:spLocks noGrp="1"/>
          </p:cNvSpPr>
          <p:nvPr>
            <p:ph type="title"/>
          </p:nvPr>
        </p:nvSpPr>
        <p:spPr/>
        <p:txBody>
          <a:bodyPr/>
          <a:lstStyle/>
          <a:p>
            <a:r>
              <a:rPr lang="en-US" dirty="0"/>
              <a:t>Stream Processing Module</a:t>
            </a:r>
          </a:p>
        </p:txBody>
      </p:sp>
    </p:spTree>
    <p:extLst>
      <p:ext uri="{BB962C8B-B14F-4D97-AF65-F5344CB8AC3E}">
        <p14:creationId xmlns:p14="http://schemas.microsoft.com/office/powerpoint/2010/main" val="669503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Concepts</a:t>
            </a:r>
          </a:p>
        </p:txBody>
      </p:sp>
      <p:sp>
        <p:nvSpPr>
          <p:cNvPr id="4" name="Content Placeholder 3"/>
          <p:cNvSpPr>
            <a:spLocks noGrp="1"/>
          </p:cNvSpPr>
          <p:nvPr>
            <p:ph idx="1"/>
          </p:nvPr>
        </p:nvSpPr>
        <p:spPr>
          <a:xfrm>
            <a:off x="609600" y="1257300"/>
            <a:ext cx="9429750" cy="4919663"/>
          </a:xfrm>
        </p:spPr>
        <p:txBody>
          <a:bodyPr/>
          <a:lstStyle/>
          <a:p>
            <a:pPr lvl="0"/>
            <a:r>
              <a:rPr lang="en-GB" b="1" dirty="0"/>
              <a:t>Event Time vs Processing Time</a:t>
            </a:r>
          </a:p>
          <a:p>
            <a:pPr lvl="0"/>
            <a:r>
              <a:rPr lang="en-GB" b="1" dirty="0"/>
              <a:t>Windowing</a:t>
            </a:r>
          </a:p>
          <a:p>
            <a:pPr lvl="1"/>
            <a:r>
              <a:rPr lang="en-GB" b="1" dirty="0"/>
              <a:t>Fixed</a:t>
            </a:r>
          </a:p>
          <a:p>
            <a:pPr lvl="1"/>
            <a:r>
              <a:rPr lang="en-GB" b="1" dirty="0"/>
              <a:t>Sliding</a:t>
            </a:r>
          </a:p>
          <a:p>
            <a:pPr lvl="1"/>
            <a:r>
              <a:rPr lang="en-GB" b="1" dirty="0"/>
              <a:t>Count-based vs time-based</a:t>
            </a:r>
          </a:p>
          <a:p>
            <a:r>
              <a:rPr lang="en-GB" b="1" dirty="0"/>
              <a:t>Transformations</a:t>
            </a:r>
          </a:p>
          <a:p>
            <a:r>
              <a:rPr lang="en-GB" b="1" dirty="0"/>
              <a:t>Stateful / Stateless operations</a:t>
            </a:r>
          </a:p>
        </p:txBody>
      </p:sp>
    </p:spTree>
    <p:extLst>
      <p:ext uri="{BB962C8B-B14F-4D97-AF65-F5344CB8AC3E}">
        <p14:creationId xmlns:p14="http://schemas.microsoft.com/office/powerpoint/2010/main" val="3159533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Time vs Event Time</a:t>
            </a:r>
          </a:p>
        </p:txBody>
      </p:sp>
      <p:sp>
        <p:nvSpPr>
          <p:cNvPr id="6" name="Pentagon 5">
            <a:extLst>
              <a:ext uri="{FF2B5EF4-FFF2-40B4-BE49-F238E27FC236}">
                <a16:creationId xmlns:a16="http://schemas.microsoft.com/office/drawing/2014/main" id="{A0713EE5-DF61-794E-AD62-94622AA4F62F}"/>
              </a:ext>
            </a:extLst>
          </p:cNvPr>
          <p:cNvSpPr/>
          <p:nvPr/>
        </p:nvSpPr>
        <p:spPr>
          <a:xfrm>
            <a:off x="1971040" y="16764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0F7405-FE4A-204B-9E9F-90595A018B7F}"/>
              </a:ext>
            </a:extLst>
          </p:cNvPr>
          <p:cNvSpPr/>
          <p:nvPr/>
        </p:nvSpPr>
        <p:spPr>
          <a:xfrm>
            <a:off x="2712720" y="19050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1E955C-8D6C-8843-A883-B5E9CEE5F0A1}"/>
              </a:ext>
            </a:extLst>
          </p:cNvPr>
          <p:cNvSpPr/>
          <p:nvPr/>
        </p:nvSpPr>
        <p:spPr>
          <a:xfrm>
            <a:off x="352552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4D3DD6-1680-1B4E-888C-0D008BEC0642}"/>
              </a:ext>
            </a:extLst>
          </p:cNvPr>
          <p:cNvSpPr/>
          <p:nvPr/>
        </p:nvSpPr>
        <p:spPr>
          <a:xfrm>
            <a:off x="2976880" y="221996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41CAB8-2472-1B48-9615-63C9B8224380}"/>
              </a:ext>
            </a:extLst>
          </p:cNvPr>
          <p:cNvSpPr/>
          <p:nvPr/>
        </p:nvSpPr>
        <p:spPr>
          <a:xfrm>
            <a:off x="3454400" y="238252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9C97E-AE96-CE49-9482-B07FF6BAD51C}"/>
              </a:ext>
            </a:extLst>
          </p:cNvPr>
          <p:cNvSpPr/>
          <p:nvPr/>
        </p:nvSpPr>
        <p:spPr>
          <a:xfrm>
            <a:off x="4338320" y="2047240"/>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74AEFE-9173-1048-83C2-9E817BD823A6}"/>
              </a:ext>
            </a:extLst>
          </p:cNvPr>
          <p:cNvSpPr/>
          <p:nvPr/>
        </p:nvSpPr>
        <p:spPr>
          <a:xfrm>
            <a:off x="508000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D4FCB0-6DA5-804A-9A27-0179855F3139}"/>
              </a:ext>
            </a:extLst>
          </p:cNvPr>
          <p:cNvSpPr/>
          <p:nvPr/>
        </p:nvSpPr>
        <p:spPr>
          <a:xfrm>
            <a:off x="5262880" y="18948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6BCC3E-CAF7-4B44-8BD4-8B110D2CDE2A}"/>
              </a:ext>
            </a:extLst>
          </p:cNvPr>
          <p:cNvSpPr/>
          <p:nvPr/>
        </p:nvSpPr>
        <p:spPr>
          <a:xfrm>
            <a:off x="586232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CDB84C-0A67-BC4F-99D3-34471AAD939A}"/>
              </a:ext>
            </a:extLst>
          </p:cNvPr>
          <p:cNvSpPr/>
          <p:nvPr/>
        </p:nvSpPr>
        <p:spPr>
          <a:xfrm>
            <a:off x="646176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16BDC9-4F3D-6042-8DC3-241DFF1BD4C2}"/>
              </a:ext>
            </a:extLst>
          </p:cNvPr>
          <p:cNvSpPr/>
          <p:nvPr/>
        </p:nvSpPr>
        <p:spPr>
          <a:xfrm>
            <a:off x="6390640" y="245872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15805C-37B2-8E4F-90B4-28BA39986FBC}"/>
              </a:ext>
            </a:extLst>
          </p:cNvPr>
          <p:cNvSpPr/>
          <p:nvPr/>
        </p:nvSpPr>
        <p:spPr>
          <a:xfrm>
            <a:off x="7035800" y="22148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E9C8B1-4760-9143-85AB-411A0DB6DDEA}"/>
              </a:ext>
            </a:extLst>
          </p:cNvPr>
          <p:cNvSpPr/>
          <p:nvPr/>
        </p:nvSpPr>
        <p:spPr>
          <a:xfrm>
            <a:off x="7818120" y="23672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F3055B-2878-7148-A647-E7C8AFCD099B}"/>
              </a:ext>
            </a:extLst>
          </p:cNvPr>
          <p:cNvSpPr/>
          <p:nvPr/>
        </p:nvSpPr>
        <p:spPr>
          <a:xfrm>
            <a:off x="8117840" y="18796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A83664D-6FD4-3E44-B3D5-B76F6337C944}"/>
              </a:ext>
            </a:extLst>
          </p:cNvPr>
          <p:cNvSpPr/>
          <p:nvPr/>
        </p:nvSpPr>
        <p:spPr>
          <a:xfrm>
            <a:off x="906780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4F3D335C-0E9A-3741-8BAE-D7E793696A88}"/>
              </a:ext>
            </a:extLst>
          </p:cNvPr>
          <p:cNvSpPr/>
          <p:nvPr/>
        </p:nvSpPr>
        <p:spPr>
          <a:xfrm>
            <a:off x="1971040" y="38608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AF07D9-EA30-C142-86C3-C85FD20DC77D}"/>
              </a:ext>
            </a:extLst>
          </p:cNvPr>
          <p:cNvSpPr/>
          <p:nvPr/>
        </p:nvSpPr>
        <p:spPr>
          <a:xfrm>
            <a:off x="3103880" y="40974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5A19F9C-5093-044B-A53A-E508C2CC8168}"/>
              </a:ext>
            </a:extLst>
          </p:cNvPr>
          <p:cNvSpPr/>
          <p:nvPr/>
        </p:nvSpPr>
        <p:spPr>
          <a:xfrm>
            <a:off x="3916680" y="41736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F1EA2-6F83-A343-9736-63B5D92ACDB2}"/>
              </a:ext>
            </a:extLst>
          </p:cNvPr>
          <p:cNvSpPr/>
          <p:nvPr/>
        </p:nvSpPr>
        <p:spPr>
          <a:xfrm>
            <a:off x="3484880" y="42498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7FC9E7C-B9AF-D54E-8F35-D84319887497}"/>
              </a:ext>
            </a:extLst>
          </p:cNvPr>
          <p:cNvSpPr/>
          <p:nvPr/>
        </p:nvSpPr>
        <p:spPr>
          <a:xfrm>
            <a:off x="3383280" y="463597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350582-0577-094A-BCD1-1E8AEA6A4E65}"/>
              </a:ext>
            </a:extLst>
          </p:cNvPr>
          <p:cNvSpPr/>
          <p:nvPr/>
        </p:nvSpPr>
        <p:spPr>
          <a:xfrm>
            <a:off x="4688840" y="4249896"/>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4761390-6A5F-FD4D-B389-7D7E92C6C1DA}"/>
              </a:ext>
            </a:extLst>
          </p:cNvPr>
          <p:cNvSpPr/>
          <p:nvPr/>
        </p:nvSpPr>
        <p:spPr>
          <a:xfrm>
            <a:off x="547116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96F81F-320C-C94C-B5A4-443BAC1D1F81}"/>
              </a:ext>
            </a:extLst>
          </p:cNvPr>
          <p:cNvSpPr/>
          <p:nvPr/>
        </p:nvSpPr>
        <p:spPr>
          <a:xfrm>
            <a:off x="5654040" y="40873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4B5E1A0-BD89-AE4E-8010-FBA3E41EF3FA}"/>
              </a:ext>
            </a:extLst>
          </p:cNvPr>
          <p:cNvSpPr/>
          <p:nvPr/>
        </p:nvSpPr>
        <p:spPr>
          <a:xfrm>
            <a:off x="625348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451576-2ACE-D84F-BFAF-3972BC6C2CCF}"/>
              </a:ext>
            </a:extLst>
          </p:cNvPr>
          <p:cNvSpPr/>
          <p:nvPr/>
        </p:nvSpPr>
        <p:spPr>
          <a:xfrm>
            <a:off x="7010400" y="41635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5A4D8D0-9000-9540-9636-A331300BF76B}"/>
              </a:ext>
            </a:extLst>
          </p:cNvPr>
          <p:cNvSpPr/>
          <p:nvPr/>
        </p:nvSpPr>
        <p:spPr>
          <a:xfrm>
            <a:off x="6781800" y="465121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56399A-B422-414B-8E18-48CBFDD174CE}"/>
              </a:ext>
            </a:extLst>
          </p:cNvPr>
          <p:cNvSpPr/>
          <p:nvPr/>
        </p:nvSpPr>
        <p:spPr>
          <a:xfrm>
            <a:off x="7607300" y="4415472"/>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2CBC3F-A8CF-A14A-A0E0-CF6C275BA590}"/>
              </a:ext>
            </a:extLst>
          </p:cNvPr>
          <p:cNvSpPr/>
          <p:nvPr/>
        </p:nvSpPr>
        <p:spPr>
          <a:xfrm>
            <a:off x="8209280" y="455977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2F1957F-3FAA-F940-A265-BE271F122A2E}"/>
              </a:ext>
            </a:extLst>
          </p:cNvPr>
          <p:cNvSpPr/>
          <p:nvPr/>
        </p:nvSpPr>
        <p:spPr>
          <a:xfrm>
            <a:off x="8509000" y="40720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69485C0-13AF-D14A-85E8-0D4B766CDF8E}"/>
              </a:ext>
            </a:extLst>
          </p:cNvPr>
          <p:cNvSpPr/>
          <p:nvPr/>
        </p:nvSpPr>
        <p:spPr>
          <a:xfrm>
            <a:off x="945896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4E45053-A364-AF4E-B6FD-8E9217228760}"/>
              </a:ext>
            </a:extLst>
          </p:cNvPr>
          <p:cNvSpPr/>
          <p:nvPr/>
        </p:nvSpPr>
        <p:spPr>
          <a:xfrm>
            <a:off x="1914202" y="2804914"/>
            <a:ext cx="1313180" cy="369332"/>
          </a:xfrm>
          <a:prstGeom prst="rect">
            <a:avLst/>
          </a:prstGeom>
        </p:spPr>
        <p:txBody>
          <a:bodyPr wrap="none">
            <a:spAutoFit/>
          </a:bodyPr>
          <a:lstStyle/>
          <a:p>
            <a:pPr lvl="0"/>
            <a:r>
              <a:rPr lang="en-GB" b="1" dirty="0"/>
              <a:t>Event Time</a:t>
            </a:r>
          </a:p>
        </p:txBody>
      </p:sp>
      <p:sp>
        <p:nvSpPr>
          <p:cNvPr id="4" name="Rectangle 3">
            <a:extLst>
              <a:ext uri="{FF2B5EF4-FFF2-40B4-BE49-F238E27FC236}">
                <a16:creationId xmlns:a16="http://schemas.microsoft.com/office/drawing/2014/main" id="{E1251883-5E35-D94C-A009-59223A90ED3C}"/>
              </a:ext>
            </a:extLst>
          </p:cNvPr>
          <p:cNvSpPr/>
          <p:nvPr/>
        </p:nvSpPr>
        <p:spPr>
          <a:xfrm>
            <a:off x="1914202" y="5146794"/>
            <a:ext cx="1802096" cy="369332"/>
          </a:xfrm>
          <a:prstGeom prst="rect">
            <a:avLst/>
          </a:prstGeom>
        </p:spPr>
        <p:txBody>
          <a:bodyPr wrap="none">
            <a:spAutoFit/>
          </a:bodyPr>
          <a:lstStyle/>
          <a:p>
            <a:r>
              <a:rPr lang="en-GB" b="1" dirty="0"/>
              <a:t>Processing Time</a:t>
            </a:r>
            <a:endParaRPr lang="en-US" dirty="0"/>
          </a:p>
        </p:txBody>
      </p:sp>
      <p:cxnSp>
        <p:nvCxnSpPr>
          <p:cNvPr id="12" name="Straight Connector 11">
            <a:extLst>
              <a:ext uri="{FF2B5EF4-FFF2-40B4-BE49-F238E27FC236}">
                <a16:creationId xmlns:a16="http://schemas.microsoft.com/office/drawing/2014/main" id="{8BC3645A-350B-AC4A-9597-518E84E7C639}"/>
              </a:ext>
            </a:extLst>
          </p:cNvPr>
          <p:cNvCxnSpPr>
            <a:cxnSpLocks/>
            <a:stCxn id="11" idx="2"/>
          </p:cNvCxnSpPr>
          <p:nvPr/>
        </p:nvCxnSpPr>
        <p:spPr>
          <a:xfrm>
            <a:off x="4409440" y="2199640"/>
            <a:ext cx="0" cy="22250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B8284CE7-8DF2-3F4C-85E6-BF67FE13881C}"/>
              </a:ext>
            </a:extLst>
          </p:cNvPr>
          <p:cNvSpPr/>
          <p:nvPr/>
        </p:nvSpPr>
        <p:spPr>
          <a:xfrm rot="16200000">
            <a:off x="4225151" y="4642465"/>
            <a:ext cx="655598" cy="28194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37B7A06F-2C3A-6344-A0E1-C041FE607394}"/>
              </a:ext>
            </a:extLst>
          </p:cNvPr>
          <p:cNvSpPr/>
          <p:nvPr/>
        </p:nvSpPr>
        <p:spPr>
          <a:xfrm>
            <a:off x="4194956" y="5111234"/>
            <a:ext cx="707245" cy="369332"/>
          </a:xfrm>
          <a:prstGeom prst="rect">
            <a:avLst/>
          </a:prstGeom>
        </p:spPr>
        <p:txBody>
          <a:bodyPr wrap="none">
            <a:spAutoFit/>
          </a:bodyPr>
          <a:lstStyle/>
          <a:p>
            <a:r>
              <a:rPr lang="en-GB" i="1" dirty="0"/>
              <a:t>delay</a:t>
            </a:r>
            <a:endParaRPr lang="en-US" i="1" dirty="0"/>
          </a:p>
        </p:txBody>
      </p:sp>
      <p:cxnSp>
        <p:nvCxnSpPr>
          <p:cNvPr id="40" name="Straight Connector 39">
            <a:extLst>
              <a:ext uri="{FF2B5EF4-FFF2-40B4-BE49-F238E27FC236}">
                <a16:creationId xmlns:a16="http://schemas.microsoft.com/office/drawing/2014/main" id="{F0011783-940A-3540-8A8B-0A4C8581FDCF}"/>
              </a:ext>
            </a:extLst>
          </p:cNvPr>
          <p:cNvCxnSpPr>
            <a:cxnSpLocks/>
          </p:cNvCxnSpPr>
          <p:nvPr/>
        </p:nvCxnSpPr>
        <p:spPr>
          <a:xfrm>
            <a:off x="4693920" y="2167096"/>
            <a:ext cx="0" cy="22250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204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Time vs Event Time</a:t>
            </a:r>
          </a:p>
        </p:txBody>
      </p:sp>
      <p:sp>
        <p:nvSpPr>
          <p:cNvPr id="6" name="Pentagon 5">
            <a:extLst>
              <a:ext uri="{FF2B5EF4-FFF2-40B4-BE49-F238E27FC236}">
                <a16:creationId xmlns:a16="http://schemas.microsoft.com/office/drawing/2014/main" id="{A0713EE5-DF61-794E-AD62-94622AA4F62F}"/>
              </a:ext>
            </a:extLst>
          </p:cNvPr>
          <p:cNvSpPr/>
          <p:nvPr/>
        </p:nvSpPr>
        <p:spPr>
          <a:xfrm>
            <a:off x="1971040" y="16764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0F7405-FE4A-204B-9E9F-90595A018B7F}"/>
              </a:ext>
            </a:extLst>
          </p:cNvPr>
          <p:cNvSpPr/>
          <p:nvPr/>
        </p:nvSpPr>
        <p:spPr>
          <a:xfrm>
            <a:off x="2712720" y="1905000"/>
            <a:ext cx="142240" cy="1524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1E955C-8D6C-8843-A883-B5E9CEE5F0A1}"/>
              </a:ext>
            </a:extLst>
          </p:cNvPr>
          <p:cNvSpPr/>
          <p:nvPr/>
        </p:nvSpPr>
        <p:spPr>
          <a:xfrm>
            <a:off x="3525520" y="1981200"/>
            <a:ext cx="142240" cy="15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4D3DD6-1680-1B4E-888C-0D008BEC0642}"/>
              </a:ext>
            </a:extLst>
          </p:cNvPr>
          <p:cNvSpPr/>
          <p:nvPr/>
        </p:nvSpPr>
        <p:spPr>
          <a:xfrm>
            <a:off x="2976880" y="2219960"/>
            <a:ext cx="142240" cy="152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41CAB8-2472-1B48-9615-63C9B8224380}"/>
              </a:ext>
            </a:extLst>
          </p:cNvPr>
          <p:cNvSpPr/>
          <p:nvPr/>
        </p:nvSpPr>
        <p:spPr>
          <a:xfrm>
            <a:off x="3454400" y="2382520"/>
            <a:ext cx="142240" cy="1524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9C97E-AE96-CE49-9482-B07FF6BAD51C}"/>
              </a:ext>
            </a:extLst>
          </p:cNvPr>
          <p:cNvSpPr/>
          <p:nvPr/>
        </p:nvSpPr>
        <p:spPr>
          <a:xfrm>
            <a:off x="4338320" y="2047240"/>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74AEFE-9173-1048-83C2-9E817BD823A6}"/>
              </a:ext>
            </a:extLst>
          </p:cNvPr>
          <p:cNvSpPr/>
          <p:nvPr/>
        </p:nvSpPr>
        <p:spPr>
          <a:xfrm>
            <a:off x="5080000" y="2326640"/>
            <a:ext cx="142240" cy="152400"/>
          </a:xfrm>
          <a:prstGeom prst="rect">
            <a:avLst/>
          </a:prstGeom>
          <a:solidFill>
            <a:schemeClr val="bg2">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D4FCB0-6DA5-804A-9A27-0179855F3139}"/>
              </a:ext>
            </a:extLst>
          </p:cNvPr>
          <p:cNvSpPr/>
          <p:nvPr/>
        </p:nvSpPr>
        <p:spPr>
          <a:xfrm>
            <a:off x="5262880" y="18948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6BCC3E-CAF7-4B44-8BD4-8B110D2CDE2A}"/>
              </a:ext>
            </a:extLst>
          </p:cNvPr>
          <p:cNvSpPr/>
          <p:nvPr/>
        </p:nvSpPr>
        <p:spPr>
          <a:xfrm>
            <a:off x="586232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CDB84C-0A67-BC4F-99D3-34471AAD939A}"/>
              </a:ext>
            </a:extLst>
          </p:cNvPr>
          <p:cNvSpPr/>
          <p:nvPr/>
        </p:nvSpPr>
        <p:spPr>
          <a:xfrm>
            <a:off x="646176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16BDC9-4F3D-6042-8DC3-241DFF1BD4C2}"/>
              </a:ext>
            </a:extLst>
          </p:cNvPr>
          <p:cNvSpPr/>
          <p:nvPr/>
        </p:nvSpPr>
        <p:spPr>
          <a:xfrm>
            <a:off x="6390640" y="245872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15805C-37B2-8E4F-90B4-28BA39986FBC}"/>
              </a:ext>
            </a:extLst>
          </p:cNvPr>
          <p:cNvSpPr/>
          <p:nvPr/>
        </p:nvSpPr>
        <p:spPr>
          <a:xfrm>
            <a:off x="7035800" y="22148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E9C8B1-4760-9143-85AB-411A0DB6DDEA}"/>
              </a:ext>
            </a:extLst>
          </p:cNvPr>
          <p:cNvSpPr/>
          <p:nvPr/>
        </p:nvSpPr>
        <p:spPr>
          <a:xfrm>
            <a:off x="7818120" y="23672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F3055B-2878-7148-A647-E7C8AFCD099B}"/>
              </a:ext>
            </a:extLst>
          </p:cNvPr>
          <p:cNvSpPr/>
          <p:nvPr/>
        </p:nvSpPr>
        <p:spPr>
          <a:xfrm>
            <a:off x="8117840" y="18796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A83664D-6FD4-3E44-B3D5-B76F6337C944}"/>
              </a:ext>
            </a:extLst>
          </p:cNvPr>
          <p:cNvSpPr/>
          <p:nvPr/>
        </p:nvSpPr>
        <p:spPr>
          <a:xfrm>
            <a:off x="906780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4F3D335C-0E9A-3741-8BAE-D7E793696A88}"/>
              </a:ext>
            </a:extLst>
          </p:cNvPr>
          <p:cNvSpPr/>
          <p:nvPr/>
        </p:nvSpPr>
        <p:spPr>
          <a:xfrm>
            <a:off x="1971040" y="38608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AF07D9-EA30-C142-86C3-C85FD20DC77D}"/>
              </a:ext>
            </a:extLst>
          </p:cNvPr>
          <p:cNvSpPr/>
          <p:nvPr/>
        </p:nvSpPr>
        <p:spPr>
          <a:xfrm>
            <a:off x="3103880" y="4097496"/>
            <a:ext cx="142240" cy="152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5A19F9C-5093-044B-A53A-E508C2CC8168}"/>
              </a:ext>
            </a:extLst>
          </p:cNvPr>
          <p:cNvSpPr/>
          <p:nvPr/>
        </p:nvSpPr>
        <p:spPr>
          <a:xfrm>
            <a:off x="3916680" y="4173696"/>
            <a:ext cx="142240" cy="152400"/>
          </a:xfrm>
          <a:prstGeom prst="rect">
            <a:avLst/>
          </a:prstGeom>
          <a:solidFill>
            <a:schemeClr val="bg2">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F1EA2-6F83-A343-9736-63B5D92ACDB2}"/>
              </a:ext>
            </a:extLst>
          </p:cNvPr>
          <p:cNvSpPr/>
          <p:nvPr/>
        </p:nvSpPr>
        <p:spPr>
          <a:xfrm>
            <a:off x="3484880" y="4249896"/>
            <a:ext cx="142240" cy="1524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7FC9E7C-B9AF-D54E-8F35-D84319887497}"/>
              </a:ext>
            </a:extLst>
          </p:cNvPr>
          <p:cNvSpPr/>
          <p:nvPr/>
        </p:nvSpPr>
        <p:spPr>
          <a:xfrm>
            <a:off x="3383280" y="4635976"/>
            <a:ext cx="142240" cy="1524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350582-0577-094A-BCD1-1E8AEA6A4E65}"/>
              </a:ext>
            </a:extLst>
          </p:cNvPr>
          <p:cNvSpPr/>
          <p:nvPr/>
        </p:nvSpPr>
        <p:spPr>
          <a:xfrm>
            <a:off x="4688840" y="4249896"/>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4761390-6A5F-FD4D-B389-7D7E92C6C1DA}"/>
              </a:ext>
            </a:extLst>
          </p:cNvPr>
          <p:cNvSpPr/>
          <p:nvPr/>
        </p:nvSpPr>
        <p:spPr>
          <a:xfrm>
            <a:off x="5471160" y="4519136"/>
            <a:ext cx="142240" cy="15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96F81F-320C-C94C-B5A4-443BAC1D1F81}"/>
              </a:ext>
            </a:extLst>
          </p:cNvPr>
          <p:cNvSpPr/>
          <p:nvPr/>
        </p:nvSpPr>
        <p:spPr>
          <a:xfrm>
            <a:off x="5654040" y="40873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4B5E1A0-BD89-AE4E-8010-FBA3E41EF3FA}"/>
              </a:ext>
            </a:extLst>
          </p:cNvPr>
          <p:cNvSpPr/>
          <p:nvPr/>
        </p:nvSpPr>
        <p:spPr>
          <a:xfrm>
            <a:off x="625348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451576-2ACE-D84F-BFAF-3972BC6C2CCF}"/>
              </a:ext>
            </a:extLst>
          </p:cNvPr>
          <p:cNvSpPr/>
          <p:nvPr/>
        </p:nvSpPr>
        <p:spPr>
          <a:xfrm>
            <a:off x="7010400" y="41635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5A4D8D0-9000-9540-9636-A331300BF76B}"/>
              </a:ext>
            </a:extLst>
          </p:cNvPr>
          <p:cNvSpPr/>
          <p:nvPr/>
        </p:nvSpPr>
        <p:spPr>
          <a:xfrm>
            <a:off x="6781800" y="465121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56399A-B422-414B-8E18-48CBFDD174CE}"/>
              </a:ext>
            </a:extLst>
          </p:cNvPr>
          <p:cNvSpPr/>
          <p:nvPr/>
        </p:nvSpPr>
        <p:spPr>
          <a:xfrm>
            <a:off x="7607300" y="4415472"/>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2CBC3F-A8CF-A14A-A0E0-CF6C275BA590}"/>
              </a:ext>
            </a:extLst>
          </p:cNvPr>
          <p:cNvSpPr/>
          <p:nvPr/>
        </p:nvSpPr>
        <p:spPr>
          <a:xfrm>
            <a:off x="8209280" y="455977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2F1957F-3FAA-F940-A265-BE271F122A2E}"/>
              </a:ext>
            </a:extLst>
          </p:cNvPr>
          <p:cNvSpPr/>
          <p:nvPr/>
        </p:nvSpPr>
        <p:spPr>
          <a:xfrm>
            <a:off x="8509000" y="40720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69485C0-13AF-D14A-85E8-0D4B766CDF8E}"/>
              </a:ext>
            </a:extLst>
          </p:cNvPr>
          <p:cNvSpPr/>
          <p:nvPr/>
        </p:nvSpPr>
        <p:spPr>
          <a:xfrm>
            <a:off x="945896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4E45053-A364-AF4E-B6FD-8E9217228760}"/>
              </a:ext>
            </a:extLst>
          </p:cNvPr>
          <p:cNvSpPr/>
          <p:nvPr/>
        </p:nvSpPr>
        <p:spPr>
          <a:xfrm>
            <a:off x="1914202" y="2804914"/>
            <a:ext cx="1313180" cy="369332"/>
          </a:xfrm>
          <a:prstGeom prst="rect">
            <a:avLst/>
          </a:prstGeom>
        </p:spPr>
        <p:txBody>
          <a:bodyPr wrap="none">
            <a:spAutoFit/>
          </a:bodyPr>
          <a:lstStyle/>
          <a:p>
            <a:pPr lvl="0"/>
            <a:r>
              <a:rPr lang="en-GB" b="1" dirty="0"/>
              <a:t>Event Time</a:t>
            </a:r>
          </a:p>
        </p:txBody>
      </p:sp>
      <p:sp>
        <p:nvSpPr>
          <p:cNvPr id="4" name="Rectangle 3">
            <a:extLst>
              <a:ext uri="{FF2B5EF4-FFF2-40B4-BE49-F238E27FC236}">
                <a16:creationId xmlns:a16="http://schemas.microsoft.com/office/drawing/2014/main" id="{E1251883-5E35-D94C-A009-59223A90ED3C}"/>
              </a:ext>
            </a:extLst>
          </p:cNvPr>
          <p:cNvSpPr/>
          <p:nvPr/>
        </p:nvSpPr>
        <p:spPr>
          <a:xfrm>
            <a:off x="1914202" y="5146794"/>
            <a:ext cx="1802096" cy="369332"/>
          </a:xfrm>
          <a:prstGeom prst="rect">
            <a:avLst/>
          </a:prstGeom>
        </p:spPr>
        <p:txBody>
          <a:bodyPr wrap="none">
            <a:spAutoFit/>
          </a:bodyPr>
          <a:lstStyle/>
          <a:p>
            <a:r>
              <a:rPr lang="en-GB" b="1" dirty="0"/>
              <a:t>Processing Time</a:t>
            </a:r>
            <a:endParaRPr lang="en-US" dirty="0"/>
          </a:p>
        </p:txBody>
      </p:sp>
    </p:spTree>
    <p:extLst>
      <p:ext uri="{BB962C8B-B14F-4D97-AF65-F5344CB8AC3E}">
        <p14:creationId xmlns:p14="http://schemas.microsoft.com/office/powerpoint/2010/main" val="548858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Time vs Event Time</a:t>
            </a:r>
          </a:p>
        </p:txBody>
      </p:sp>
      <p:sp>
        <p:nvSpPr>
          <p:cNvPr id="6" name="Pentagon 5">
            <a:extLst>
              <a:ext uri="{FF2B5EF4-FFF2-40B4-BE49-F238E27FC236}">
                <a16:creationId xmlns:a16="http://schemas.microsoft.com/office/drawing/2014/main" id="{A0713EE5-DF61-794E-AD62-94622AA4F62F}"/>
              </a:ext>
            </a:extLst>
          </p:cNvPr>
          <p:cNvSpPr/>
          <p:nvPr/>
        </p:nvSpPr>
        <p:spPr>
          <a:xfrm>
            <a:off x="1971040" y="16764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0F7405-FE4A-204B-9E9F-90595A018B7F}"/>
              </a:ext>
            </a:extLst>
          </p:cNvPr>
          <p:cNvSpPr/>
          <p:nvPr/>
        </p:nvSpPr>
        <p:spPr>
          <a:xfrm>
            <a:off x="2712720" y="1905000"/>
            <a:ext cx="142240" cy="1524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1E955C-8D6C-8843-A883-B5E9CEE5F0A1}"/>
              </a:ext>
            </a:extLst>
          </p:cNvPr>
          <p:cNvSpPr/>
          <p:nvPr/>
        </p:nvSpPr>
        <p:spPr>
          <a:xfrm>
            <a:off x="3525520" y="1981200"/>
            <a:ext cx="142240" cy="15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4D3DD6-1680-1B4E-888C-0D008BEC0642}"/>
              </a:ext>
            </a:extLst>
          </p:cNvPr>
          <p:cNvSpPr/>
          <p:nvPr/>
        </p:nvSpPr>
        <p:spPr>
          <a:xfrm>
            <a:off x="2976880" y="2219960"/>
            <a:ext cx="142240" cy="152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41CAB8-2472-1B48-9615-63C9B8224380}"/>
              </a:ext>
            </a:extLst>
          </p:cNvPr>
          <p:cNvSpPr/>
          <p:nvPr/>
        </p:nvSpPr>
        <p:spPr>
          <a:xfrm>
            <a:off x="3454400" y="2382520"/>
            <a:ext cx="142240" cy="1524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9C97E-AE96-CE49-9482-B07FF6BAD51C}"/>
              </a:ext>
            </a:extLst>
          </p:cNvPr>
          <p:cNvSpPr/>
          <p:nvPr/>
        </p:nvSpPr>
        <p:spPr>
          <a:xfrm>
            <a:off x="4338320" y="2047240"/>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74AEFE-9173-1048-83C2-9E817BD823A6}"/>
              </a:ext>
            </a:extLst>
          </p:cNvPr>
          <p:cNvSpPr/>
          <p:nvPr/>
        </p:nvSpPr>
        <p:spPr>
          <a:xfrm>
            <a:off x="5080000" y="2326640"/>
            <a:ext cx="142240" cy="1524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D4FCB0-6DA5-804A-9A27-0179855F3139}"/>
              </a:ext>
            </a:extLst>
          </p:cNvPr>
          <p:cNvSpPr/>
          <p:nvPr/>
        </p:nvSpPr>
        <p:spPr>
          <a:xfrm>
            <a:off x="5262880" y="18948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6BCC3E-CAF7-4B44-8BD4-8B110D2CDE2A}"/>
              </a:ext>
            </a:extLst>
          </p:cNvPr>
          <p:cNvSpPr/>
          <p:nvPr/>
        </p:nvSpPr>
        <p:spPr>
          <a:xfrm>
            <a:off x="586232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CDB84C-0A67-BC4F-99D3-34471AAD939A}"/>
              </a:ext>
            </a:extLst>
          </p:cNvPr>
          <p:cNvSpPr/>
          <p:nvPr/>
        </p:nvSpPr>
        <p:spPr>
          <a:xfrm>
            <a:off x="646176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16BDC9-4F3D-6042-8DC3-241DFF1BD4C2}"/>
              </a:ext>
            </a:extLst>
          </p:cNvPr>
          <p:cNvSpPr/>
          <p:nvPr/>
        </p:nvSpPr>
        <p:spPr>
          <a:xfrm>
            <a:off x="6390640" y="245872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15805C-37B2-8E4F-90B4-28BA39986FBC}"/>
              </a:ext>
            </a:extLst>
          </p:cNvPr>
          <p:cNvSpPr/>
          <p:nvPr/>
        </p:nvSpPr>
        <p:spPr>
          <a:xfrm>
            <a:off x="7035800" y="22148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E9C8B1-4760-9143-85AB-411A0DB6DDEA}"/>
              </a:ext>
            </a:extLst>
          </p:cNvPr>
          <p:cNvSpPr/>
          <p:nvPr/>
        </p:nvSpPr>
        <p:spPr>
          <a:xfrm>
            <a:off x="7818120" y="23672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F3055B-2878-7148-A647-E7C8AFCD099B}"/>
              </a:ext>
            </a:extLst>
          </p:cNvPr>
          <p:cNvSpPr/>
          <p:nvPr/>
        </p:nvSpPr>
        <p:spPr>
          <a:xfrm>
            <a:off x="8117840" y="18796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A83664D-6FD4-3E44-B3D5-B76F6337C944}"/>
              </a:ext>
            </a:extLst>
          </p:cNvPr>
          <p:cNvSpPr/>
          <p:nvPr/>
        </p:nvSpPr>
        <p:spPr>
          <a:xfrm>
            <a:off x="906780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4F3D335C-0E9A-3741-8BAE-D7E793696A88}"/>
              </a:ext>
            </a:extLst>
          </p:cNvPr>
          <p:cNvSpPr/>
          <p:nvPr/>
        </p:nvSpPr>
        <p:spPr>
          <a:xfrm>
            <a:off x="1971040" y="38608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AF07D9-EA30-C142-86C3-C85FD20DC77D}"/>
              </a:ext>
            </a:extLst>
          </p:cNvPr>
          <p:cNvSpPr/>
          <p:nvPr/>
        </p:nvSpPr>
        <p:spPr>
          <a:xfrm>
            <a:off x="3103880" y="4097496"/>
            <a:ext cx="142240" cy="152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5A19F9C-5093-044B-A53A-E508C2CC8168}"/>
              </a:ext>
            </a:extLst>
          </p:cNvPr>
          <p:cNvSpPr/>
          <p:nvPr/>
        </p:nvSpPr>
        <p:spPr>
          <a:xfrm>
            <a:off x="3916680" y="4173696"/>
            <a:ext cx="142240" cy="1524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F1EA2-6F83-A343-9736-63B5D92ACDB2}"/>
              </a:ext>
            </a:extLst>
          </p:cNvPr>
          <p:cNvSpPr/>
          <p:nvPr/>
        </p:nvSpPr>
        <p:spPr>
          <a:xfrm>
            <a:off x="3484880" y="4249896"/>
            <a:ext cx="142240" cy="1524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7FC9E7C-B9AF-D54E-8F35-D84319887497}"/>
              </a:ext>
            </a:extLst>
          </p:cNvPr>
          <p:cNvSpPr/>
          <p:nvPr/>
        </p:nvSpPr>
        <p:spPr>
          <a:xfrm>
            <a:off x="3383280" y="4635976"/>
            <a:ext cx="142240" cy="1524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350582-0577-094A-BCD1-1E8AEA6A4E65}"/>
              </a:ext>
            </a:extLst>
          </p:cNvPr>
          <p:cNvSpPr/>
          <p:nvPr/>
        </p:nvSpPr>
        <p:spPr>
          <a:xfrm>
            <a:off x="4688840" y="4249896"/>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4761390-6A5F-FD4D-B389-7D7E92C6C1DA}"/>
              </a:ext>
            </a:extLst>
          </p:cNvPr>
          <p:cNvSpPr/>
          <p:nvPr/>
        </p:nvSpPr>
        <p:spPr>
          <a:xfrm>
            <a:off x="5471160" y="4519136"/>
            <a:ext cx="142240" cy="15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96F81F-320C-C94C-B5A4-443BAC1D1F81}"/>
              </a:ext>
            </a:extLst>
          </p:cNvPr>
          <p:cNvSpPr/>
          <p:nvPr/>
        </p:nvSpPr>
        <p:spPr>
          <a:xfrm>
            <a:off x="5654040" y="40873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4B5E1A0-BD89-AE4E-8010-FBA3E41EF3FA}"/>
              </a:ext>
            </a:extLst>
          </p:cNvPr>
          <p:cNvSpPr/>
          <p:nvPr/>
        </p:nvSpPr>
        <p:spPr>
          <a:xfrm>
            <a:off x="625348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451576-2ACE-D84F-BFAF-3972BC6C2CCF}"/>
              </a:ext>
            </a:extLst>
          </p:cNvPr>
          <p:cNvSpPr/>
          <p:nvPr/>
        </p:nvSpPr>
        <p:spPr>
          <a:xfrm>
            <a:off x="7010400" y="41635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5A4D8D0-9000-9540-9636-A331300BF76B}"/>
              </a:ext>
            </a:extLst>
          </p:cNvPr>
          <p:cNvSpPr/>
          <p:nvPr/>
        </p:nvSpPr>
        <p:spPr>
          <a:xfrm>
            <a:off x="6781800" y="465121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56399A-B422-414B-8E18-48CBFDD174CE}"/>
              </a:ext>
            </a:extLst>
          </p:cNvPr>
          <p:cNvSpPr/>
          <p:nvPr/>
        </p:nvSpPr>
        <p:spPr>
          <a:xfrm>
            <a:off x="7607300" y="4415472"/>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2CBC3F-A8CF-A14A-A0E0-CF6C275BA590}"/>
              </a:ext>
            </a:extLst>
          </p:cNvPr>
          <p:cNvSpPr/>
          <p:nvPr/>
        </p:nvSpPr>
        <p:spPr>
          <a:xfrm>
            <a:off x="8209280" y="455977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2F1957F-3FAA-F940-A265-BE271F122A2E}"/>
              </a:ext>
            </a:extLst>
          </p:cNvPr>
          <p:cNvSpPr/>
          <p:nvPr/>
        </p:nvSpPr>
        <p:spPr>
          <a:xfrm>
            <a:off x="8509000" y="40720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69485C0-13AF-D14A-85E8-0D4B766CDF8E}"/>
              </a:ext>
            </a:extLst>
          </p:cNvPr>
          <p:cNvSpPr/>
          <p:nvPr/>
        </p:nvSpPr>
        <p:spPr>
          <a:xfrm>
            <a:off x="945896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4E45053-A364-AF4E-B6FD-8E9217228760}"/>
              </a:ext>
            </a:extLst>
          </p:cNvPr>
          <p:cNvSpPr/>
          <p:nvPr/>
        </p:nvSpPr>
        <p:spPr>
          <a:xfrm>
            <a:off x="1914202" y="2804914"/>
            <a:ext cx="1313180" cy="369332"/>
          </a:xfrm>
          <a:prstGeom prst="rect">
            <a:avLst/>
          </a:prstGeom>
        </p:spPr>
        <p:txBody>
          <a:bodyPr wrap="none">
            <a:spAutoFit/>
          </a:bodyPr>
          <a:lstStyle/>
          <a:p>
            <a:pPr lvl="0"/>
            <a:r>
              <a:rPr lang="en-GB" b="1" dirty="0"/>
              <a:t>Event Time</a:t>
            </a:r>
          </a:p>
        </p:txBody>
      </p:sp>
      <p:sp>
        <p:nvSpPr>
          <p:cNvPr id="4" name="Rectangle 3">
            <a:extLst>
              <a:ext uri="{FF2B5EF4-FFF2-40B4-BE49-F238E27FC236}">
                <a16:creationId xmlns:a16="http://schemas.microsoft.com/office/drawing/2014/main" id="{E1251883-5E35-D94C-A009-59223A90ED3C}"/>
              </a:ext>
            </a:extLst>
          </p:cNvPr>
          <p:cNvSpPr/>
          <p:nvPr/>
        </p:nvSpPr>
        <p:spPr>
          <a:xfrm>
            <a:off x="1914202" y="5146794"/>
            <a:ext cx="1802096" cy="369332"/>
          </a:xfrm>
          <a:prstGeom prst="rect">
            <a:avLst/>
          </a:prstGeom>
        </p:spPr>
        <p:txBody>
          <a:bodyPr wrap="none">
            <a:spAutoFit/>
          </a:bodyPr>
          <a:lstStyle/>
          <a:p>
            <a:r>
              <a:rPr lang="en-GB" b="1" dirty="0"/>
              <a:t>Processing Time</a:t>
            </a:r>
            <a:endParaRPr lang="en-US" dirty="0"/>
          </a:p>
        </p:txBody>
      </p:sp>
      <p:sp>
        <p:nvSpPr>
          <p:cNvPr id="5" name="TextBox 4">
            <a:extLst>
              <a:ext uri="{FF2B5EF4-FFF2-40B4-BE49-F238E27FC236}">
                <a16:creationId xmlns:a16="http://schemas.microsoft.com/office/drawing/2014/main" id="{91533BE6-F8C9-534A-8194-A52D605F7D70}"/>
              </a:ext>
            </a:extLst>
          </p:cNvPr>
          <p:cNvSpPr txBox="1"/>
          <p:nvPr/>
        </p:nvSpPr>
        <p:spPr>
          <a:xfrm>
            <a:off x="2645821" y="1606272"/>
            <a:ext cx="276038" cy="307777"/>
          </a:xfrm>
          <a:prstGeom prst="rect">
            <a:avLst/>
          </a:prstGeom>
          <a:noFill/>
        </p:spPr>
        <p:txBody>
          <a:bodyPr wrap="none" rtlCol="0">
            <a:spAutoFit/>
          </a:bodyPr>
          <a:lstStyle/>
          <a:p>
            <a:r>
              <a:rPr lang="en-US" sz="1400" dirty="0"/>
              <a:t>1</a:t>
            </a:r>
          </a:p>
        </p:txBody>
      </p:sp>
      <p:sp>
        <p:nvSpPr>
          <p:cNvPr id="37" name="TextBox 36">
            <a:extLst>
              <a:ext uri="{FF2B5EF4-FFF2-40B4-BE49-F238E27FC236}">
                <a16:creationId xmlns:a16="http://schemas.microsoft.com/office/drawing/2014/main" id="{4D85749F-0754-CD43-8B69-4A89168FB9F0}"/>
              </a:ext>
            </a:extLst>
          </p:cNvPr>
          <p:cNvSpPr txBox="1"/>
          <p:nvPr/>
        </p:nvSpPr>
        <p:spPr>
          <a:xfrm>
            <a:off x="3417981" y="3916719"/>
            <a:ext cx="276038" cy="307777"/>
          </a:xfrm>
          <a:prstGeom prst="rect">
            <a:avLst/>
          </a:prstGeom>
          <a:noFill/>
        </p:spPr>
        <p:txBody>
          <a:bodyPr wrap="none" rtlCol="0">
            <a:spAutoFit/>
          </a:bodyPr>
          <a:lstStyle/>
          <a:p>
            <a:r>
              <a:rPr lang="en-US" sz="1400" dirty="0"/>
              <a:t>1</a:t>
            </a:r>
          </a:p>
        </p:txBody>
      </p:sp>
      <p:sp>
        <p:nvSpPr>
          <p:cNvPr id="38" name="TextBox 37">
            <a:extLst>
              <a:ext uri="{FF2B5EF4-FFF2-40B4-BE49-F238E27FC236}">
                <a16:creationId xmlns:a16="http://schemas.microsoft.com/office/drawing/2014/main" id="{D7210BEE-1509-2A42-B53B-B8FC7D8AE7D0}"/>
              </a:ext>
            </a:extLst>
          </p:cNvPr>
          <p:cNvSpPr txBox="1"/>
          <p:nvPr/>
        </p:nvSpPr>
        <p:spPr>
          <a:xfrm>
            <a:off x="2930301" y="2365791"/>
            <a:ext cx="276038" cy="307777"/>
          </a:xfrm>
          <a:prstGeom prst="rect">
            <a:avLst/>
          </a:prstGeom>
          <a:noFill/>
        </p:spPr>
        <p:txBody>
          <a:bodyPr wrap="none" rtlCol="0">
            <a:spAutoFit/>
          </a:bodyPr>
          <a:lstStyle/>
          <a:p>
            <a:r>
              <a:rPr lang="en-US" sz="1400" dirty="0"/>
              <a:t>2</a:t>
            </a:r>
          </a:p>
        </p:txBody>
      </p:sp>
      <p:sp>
        <p:nvSpPr>
          <p:cNvPr id="39" name="TextBox 38">
            <a:extLst>
              <a:ext uri="{FF2B5EF4-FFF2-40B4-BE49-F238E27FC236}">
                <a16:creationId xmlns:a16="http://schemas.microsoft.com/office/drawing/2014/main" id="{8F957093-53A2-7845-94D9-D5F6DE74E0CA}"/>
              </a:ext>
            </a:extLst>
          </p:cNvPr>
          <p:cNvSpPr txBox="1"/>
          <p:nvPr/>
        </p:nvSpPr>
        <p:spPr>
          <a:xfrm>
            <a:off x="3391722" y="2497872"/>
            <a:ext cx="276038" cy="307777"/>
          </a:xfrm>
          <a:prstGeom prst="rect">
            <a:avLst/>
          </a:prstGeom>
          <a:noFill/>
        </p:spPr>
        <p:txBody>
          <a:bodyPr wrap="none" rtlCol="0">
            <a:spAutoFit/>
          </a:bodyPr>
          <a:lstStyle/>
          <a:p>
            <a:r>
              <a:rPr lang="en-US" sz="1400" dirty="0"/>
              <a:t>3</a:t>
            </a:r>
          </a:p>
        </p:txBody>
      </p:sp>
      <p:sp>
        <p:nvSpPr>
          <p:cNvPr id="40" name="TextBox 39">
            <a:extLst>
              <a:ext uri="{FF2B5EF4-FFF2-40B4-BE49-F238E27FC236}">
                <a16:creationId xmlns:a16="http://schemas.microsoft.com/office/drawing/2014/main" id="{13572F2E-1D86-CD4D-B8A3-FED724615E48}"/>
              </a:ext>
            </a:extLst>
          </p:cNvPr>
          <p:cNvSpPr txBox="1"/>
          <p:nvPr/>
        </p:nvSpPr>
        <p:spPr>
          <a:xfrm>
            <a:off x="3464560" y="1704574"/>
            <a:ext cx="276038" cy="307777"/>
          </a:xfrm>
          <a:prstGeom prst="rect">
            <a:avLst/>
          </a:prstGeom>
          <a:noFill/>
        </p:spPr>
        <p:txBody>
          <a:bodyPr wrap="none" rtlCol="0">
            <a:spAutoFit/>
          </a:bodyPr>
          <a:lstStyle/>
          <a:p>
            <a:r>
              <a:rPr lang="en-US" sz="1400" dirty="0"/>
              <a:t>4</a:t>
            </a:r>
          </a:p>
        </p:txBody>
      </p:sp>
      <p:sp>
        <p:nvSpPr>
          <p:cNvPr id="41" name="TextBox 40">
            <a:extLst>
              <a:ext uri="{FF2B5EF4-FFF2-40B4-BE49-F238E27FC236}">
                <a16:creationId xmlns:a16="http://schemas.microsoft.com/office/drawing/2014/main" id="{318C852C-20D7-D44F-B271-F94049D9E2D9}"/>
              </a:ext>
            </a:extLst>
          </p:cNvPr>
          <p:cNvSpPr txBox="1"/>
          <p:nvPr/>
        </p:nvSpPr>
        <p:spPr>
          <a:xfrm>
            <a:off x="4297680" y="1681084"/>
            <a:ext cx="276038" cy="307777"/>
          </a:xfrm>
          <a:prstGeom prst="rect">
            <a:avLst/>
          </a:prstGeom>
          <a:noFill/>
        </p:spPr>
        <p:txBody>
          <a:bodyPr wrap="none" rtlCol="0">
            <a:spAutoFit/>
          </a:bodyPr>
          <a:lstStyle/>
          <a:p>
            <a:r>
              <a:rPr lang="en-US" sz="1400" dirty="0"/>
              <a:t>5</a:t>
            </a:r>
          </a:p>
        </p:txBody>
      </p:sp>
      <p:sp>
        <p:nvSpPr>
          <p:cNvPr id="42" name="TextBox 41">
            <a:extLst>
              <a:ext uri="{FF2B5EF4-FFF2-40B4-BE49-F238E27FC236}">
                <a16:creationId xmlns:a16="http://schemas.microsoft.com/office/drawing/2014/main" id="{3B0BBA40-3F5A-1C45-A3C8-0530887EC4C7}"/>
              </a:ext>
            </a:extLst>
          </p:cNvPr>
          <p:cNvSpPr txBox="1"/>
          <p:nvPr/>
        </p:nvSpPr>
        <p:spPr>
          <a:xfrm>
            <a:off x="4855621" y="2417398"/>
            <a:ext cx="276038" cy="307777"/>
          </a:xfrm>
          <a:prstGeom prst="rect">
            <a:avLst/>
          </a:prstGeom>
          <a:noFill/>
        </p:spPr>
        <p:txBody>
          <a:bodyPr wrap="none" rtlCol="0">
            <a:spAutoFit/>
          </a:bodyPr>
          <a:lstStyle/>
          <a:p>
            <a:r>
              <a:rPr lang="en-US" sz="1400" dirty="0"/>
              <a:t>6</a:t>
            </a:r>
          </a:p>
        </p:txBody>
      </p:sp>
      <p:sp>
        <p:nvSpPr>
          <p:cNvPr id="43" name="TextBox 42">
            <a:extLst>
              <a:ext uri="{FF2B5EF4-FFF2-40B4-BE49-F238E27FC236}">
                <a16:creationId xmlns:a16="http://schemas.microsoft.com/office/drawing/2014/main" id="{B9E140C2-2E7D-6546-98DC-11ACF882CB67}"/>
              </a:ext>
            </a:extLst>
          </p:cNvPr>
          <p:cNvSpPr txBox="1"/>
          <p:nvPr/>
        </p:nvSpPr>
        <p:spPr>
          <a:xfrm>
            <a:off x="2990402" y="4191019"/>
            <a:ext cx="276038" cy="307777"/>
          </a:xfrm>
          <a:prstGeom prst="rect">
            <a:avLst/>
          </a:prstGeom>
          <a:noFill/>
        </p:spPr>
        <p:txBody>
          <a:bodyPr wrap="none" rtlCol="0">
            <a:spAutoFit/>
          </a:bodyPr>
          <a:lstStyle/>
          <a:p>
            <a:r>
              <a:rPr lang="en-US" sz="1400" dirty="0"/>
              <a:t>2</a:t>
            </a:r>
          </a:p>
        </p:txBody>
      </p:sp>
      <p:sp>
        <p:nvSpPr>
          <p:cNvPr id="44" name="TextBox 43">
            <a:extLst>
              <a:ext uri="{FF2B5EF4-FFF2-40B4-BE49-F238E27FC236}">
                <a16:creationId xmlns:a16="http://schemas.microsoft.com/office/drawing/2014/main" id="{FA767FA1-7DEF-5841-9748-51F730FD2712}"/>
              </a:ext>
            </a:extLst>
          </p:cNvPr>
          <p:cNvSpPr txBox="1"/>
          <p:nvPr/>
        </p:nvSpPr>
        <p:spPr>
          <a:xfrm>
            <a:off x="3498600" y="4611679"/>
            <a:ext cx="276038" cy="307777"/>
          </a:xfrm>
          <a:prstGeom prst="rect">
            <a:avLst/>
          </a:prstGeom>
          <a:noFill/>
        </p:spPr>
        <p:txBody>
          <a:bodyPr wrap="none" rtlCol="0">
            <a:spAutoFit/>
          </a:bodyPr>
          <a:lstStyle/>
          <a:p>
            <a:r>
              <a:rPr lang="en-US" sz="1400" dirty="0"/>
              <a:t>3</a:t>
            </a:r>
          </a:p>
        </p:txBody>
      </p:sp>
      <p:sp>
        <p:nvSpPr>
          <p:cNvPr id="46" name="TextBox 45">
            <a:extLst>
              <a:ext uri="{FF2B5EF4-FFF2-40B4-BE49-F238E27FC236}">
                <a16:creationId xmlns:a16="http://schemas.microsoft.com/office/drawing/2014/main" id="{4F8F49C6-4C82-4B45-8C5D-6200350A8787}"/>
              </a:ext>
            </a:extLst>
          </p:cNvPr>
          <p:cNvSpPr txBox="1"/>
          <p:nvPr/>
        </p:nvSpPr>
        <p:spPr>
          <a:xfrm>
            <a:off x="3904802" y="4315936"/>
            <a:ext cx="276038" cy="307777"/>
          </a:xfrm>
          <a:prstGeom prst="rect">
            <a:avLst/>
          </a:prstGeom>
          <a:noFill/>
        </p:spPr>
        <p:txBody>
          <a:bodyPr wrap="none" rtlCol="0">
            <a:spAutoFit/>
          </a:bodyPr>
          <a:lstStyle/>
          <a:p>
            <a:r>
              <a:rPr lang="en-US" sz="1400" dirty="0"/>
              <a:t>6</a:t>
            </a:r>
          </a:p>
        </p:txBody>
      </p:sp>
      <p:sp>
        <p:nvSpPr>
          <p:cNvPr id="47" name="TextBox 46">
            <a:extLst>
              <a:ext uri="{FF2B5EF4-FFF2-40B4-BE49-F238E27FC236}">
                <a16:creationId xmlns:a16="http://schemas.microsoft.com/office/drawing/2014/main" id="{02CD288A-7BDB-F84B-A73E-108CCEB71790}"/>
              </a:ext>
            </a:extLst>
          </p:cNvPr>
          <p:cNvSpPr txBox="1"/>
          <p:nvPr/>
        </p:nvSpPr>
        <p:spPr>
          <a:xfrm>
            <a:off x="5281485" y="4257747"/>
            <a:ext cx="276038" cy="307777"/>
          </a:xfrm>
          <a:prstGeom prst="rect">
            <a:avLst/>
          </a:prstGeom>
          <a:noFill/>
        </p:spPr>
        <p:txBody>
          <a:bodyPr wrap="none" rtlCol="0">
            <a:spAutoFit/>
          </a:bodyPr>
          <a:lstStyle/>
          <a:p>
            <a:r>
              <a:rPr lang="en-US" sz="1400" dirty="0"/>
              <a:t>4</a:t>
            </a:r>
          </a:p>
        </p:txBody>
      </p:sp>
      <p:sp>
        <p:nvSpPr>
          <p:cNvPr id="48" name="TextBox 47">
            <a:extLst>
              <a:ext uri="{FF2B5EF4-FFF2-40B4-BE49-F238E27FC236}">
                <a16:creationId xmlns:a16="http://schemas.microsoft.com/office/drawing/2014/main" id="{B4744F41-AEC6-9746-9F74-A7D1E638AF38}"/>
              </a:ext>
            </a:extLst>
          </p:cNvPr>
          <p:cNvSpPr txBox="1"/>
          <p:nvPr/>
        </p:nvSpPr>
        <p:spPr>
          <a:xfrm>
            <a:off x="4621941" y="3937380"/>
            <a:ext cx="276038" cy="307777"/>
          </a:xfrm>
          <a:prstGeom prst="rect">
            <a:avLst/>
          </a:prstGeom>
          <a:noFill/>
        </p:spPr>
        <p:txBody>
          <a:bodyPr wrap="none" rtlCol="0">
            <a:spAutoFit/>
          </a:bodyPr>
          <a:lstStyle/>
          <a:p>
            <a:r>
              <a:rPr lang="en-US" sz="1400" dirty="0"/>
              <a:t>5</a:t>
            </a:r>
          </a:p>
        </p:txBody>
      </p:sp>
      <p:sp>
        <p:nvSpPr>
          <p:cNvPr id="49" name="TextBox 48">
            <a:extLst>
              <a:ext uri="{FF2B5EF4-FFF2-40B4-BE49-F238E27FC236}">
                <a16:creationId xmlns:a16="http://schemas.microsoft.com/office/drawing/2014/main" id="{402258B5-5B8D-AE4A-BC36-50133A8E096F}"/>
              </a:ext>
            </a:extLst>
          </p:cNvPr>
          <p:cNvSpPr txBox="1"/>
          <p:nvPr/>
        </p:nvSpPr>
        <p:spPr>
          <a:xfrm>
            <a:off x="3498600" y="5664530"/>
            <a:ext cx="1776448" cy="369332"/>
          </a:xfrm>
          <a:prstGeom prst="rect">
            <a:avLst/>
          </a:prstGeom>
          <a:noFill/>
        </p:spPr>
        <p:txBody>
          <a:bodyPr wrap="none" rtlCol="0">
            <a:spAutoFit/>
          </a:bodyPr>
          <a:lstStyle/>
          <a:p>
            <a:r>
              <a:rPr lang="en-US" dirty="0"/>
              <a:t>2, 3, 1, 6, 5 , 4, …</a:t>
            </a:r>
          </a:p>
        </p:txBody>
      </p:sp>
      <p:sp>
        <p:nvSpPr>
          <p:cNvPr id="50" name="TextBox 49">
            <a:extLst>
              <a:ext uri="{FF2B5EF4-FFF2-40B4-BE49-F238E27FC236}">
                <a16:creationId xmlns:a16="http://schemas.microsoft.com/office/drawing/2014/main" id="{DE47DD10-C78F-C042-8BE4-F7CC42E31EA3}"/>
              </a:ext>
            </a:extLst>
          </p:cNvPr>
          <p:cNvSpPr txBox="1"/>
          <p:nvPr/>
        </p:nvSpPr>
        <p:spPr>
          <a:xfrm>
            <a:off x="3417981" y="2895930"/>
            <a:ext cx="1723549" cy="369332"/>
          </a:xfrm>
          <a:prstGeom prst="rect">
            <a:avLst/>
          </a:prstGeom>
          <a:noFill/>
        </p:spPr>
        <p:txBody>
          <a:bodyPr wrap="none" rtlCol="0">
            <a:spAutoFit/>
          </a:bodyPr>
          <a:lstStyle/>
          <a:p>
            <a:r>
              <a:rPr lang="en-US" dirty="0"/>
              <a:t>1, 2, 3, 4, 5, 6, …</a:t>
            </a:r>
          </a:p>
        </p:txBody>
      </p:sp>
    </p:spTree>
    <p:extLst>
      <p:ext uri="{BB962C8B-B14F-4D97-AF65-F5344CB8AC3E}">
        <p14:creationId xmlns:p14="http://schemas.microsoft.com/office/powerpoint/2010/main" val="417174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Time vs Event Time</a:t>
            </a:r>
          </a:p>
        </p:txBody>
      </p:sp>
      <p:pic>
        <p:nvPicPr>
          <p:cNvPr id="3" name="stsy_0812.mp4">
            <a:hlinkClick r:id="" action="ppaction://media"/>
            <a:extLst>
              <a:ext uri="{FF2B5EF4-FFF2-40B4-BE49-F238E27FC236}">
                <a16:creationId xmlns:a16="http://schemas.microsoft.com/office/drawing/2014/main" id="{3F90EFC3-D68A-6242-828C-0C061C79DF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7538" y="1244094"/>
            <a:ext cx="6659406" cy="4598566"/>
          </a:xfrm>
          <a:prstGeom prst="rect">
            <a:avLst/>
          </a:prstGeom>
        </p:spPr>
      </p:pic>
      <p:sp>
        <p:nvSpPr>
          <p:cNvPr id="7" name="TextBox 6">
            <a:extLst>
              <a:ext uri="{FF2B5EF4-FFF2-40B4-BE49-F238E27FC236}">
                <a16:creationId xmlns:a16="http://schemas.microsoft.com/office/drawing/2014/main" id="{ED8330F8-C64F-C240-9F72-5AE43A9F13F4}"/>
              </a:ext>
            </a:extLst>
          </p:cNvPr>
          <p:cNvSpPr txBox="1"/>
          <p:nvPr/>
        </p:nvSpPr>
        <p:spPr>
          <a:xfrm>
            <a:off x="7630687" y="5925787"/>
            <a:ext cx="4561313" cy="276999"/>
          </a:xfrm>
          <a:prstGeom prst="rect">
            <a:avLst/>
          </a:prstGeom>
          <a:noFill/>
        </p:spPr>
        <p:txBody>
          <a:bodyPr wrap="none" rtlCol="0">
            <a:spAutoFit/>
          </a:bodyPr>
          <a:lstStyle/>
          <a:p>
            <a:r>
              <a:rPr lang="en-US" sz="1200" dirty="0"/>
              <a:t>Credits: Tyler </a:t>
            </a:r>
            <a:r>
              <a:rPr lang="en-US" sz="1200" dirty="0" err="1"/>
              <a:t>Akidau</a:t>
            </a:r>
            <a:r>
              <a:rPr lang="en-US" sz="1200" dirty="0"/>
              <a:t> (et al.), Streaming Systems, O’Reilly Media, 2018.</a:t>
            </a:r>
          </a:p>
        </p:txBody>
      </p:sp>
    </p:spTree>
    <p:extLst>
      <p:ext uri="{BB962C8B-B14F-4D97-AF65-F5344CB8AC3E}">
        <p14:creationId xmlns:p14="http://schemas.microsoft.com/office/powerpoint/2010/main" val="305000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Time vs Event Time</a:t>
            </a:r>
          </a:p>
        </p:txBody>
      </p:sp>
      <p:pic>
        <p:nvPicPr>
          <p:cNvPr id="5" name="Picture 4">
            <a:extLst>
              <a:ext uri="{FF2B5EF4-FFF2-40B4-BE49-F238E27FC236}">
                <a16:creationId xmlns:a16="http://schemas.microsoft.com/office/drawing/2014/main" id="{D5F81323-3731-FD4B-84BA-001C53DF70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9200" y="1305177"/>
            <a:ext cx="4093111" cy="4405369"/>
          </a:xfrm>
          <a:prstGeom prst="rect">
            <a:avLst/>
          </a:prstGeom>
        </p:spPr>
      </p:pic>
      <p:sp>
        <p:nvSpPr>
          <p:cNvPr id="37" name="TextBox 36">
            <a:extLst>
              <a:ext uri="{FF2B5EF4-FFF2-40B4-BE49-F238E27FC236}">
                <a16:creationId xmlns:a16="http://schemas.microsoft.com/office/drawing/2014/main" id="{2BDA6326-4CF9-7649-BDCF-FFC2CFABCA8E}"/>
              </a:ext>
            </a:extLst>
          </p:cNvPr>
          <p:cNvSpPr txBox="1"/>
          <p:nvPr/>
        </p:nvSpPr>
        <p:spPr>
          <a:xfrm>
            <a:off x="7630687" y="5925787"/>
            <a:ext cx="4561313" cy="276999"/>
          </a:xfrm>
          <a:prstGeom prst="rect">
            <a:avLst/>
          </a:prstGeom>
          <a:noFill/>
        </p:spPr>
        <p:txBody>
          <a:bodyPr wrap="none" rtlCol="0">
            <a:spAutoFit/>
          </a:bodyPr>
          <a:lstStyle/>
          <a:p>
            <a:r>
              <a:rPr lang="en-US" sz="1200" dirty="0"/>
              <a:t>Credits: Tyler </a:t>
            </a:r>
            <a:r>
              <a:rPr lang="en-US" sz="1200" dirty="0" err="1"/>
              <a:t>Akidau</a:t>
            </a:r>
            <a:r>
              <a:rPr lang="en-US" sz="1200" dirty="0"/>
              <a:t> (et al.), Streaming Systems, O’Reilly Media, 2018.</a:t>
            </a:r>
          </a:p>
        </p:txBody>
      </p:sp>
    </p:spTree>
    <p:extLst>
      <p:ext uri="{BB962C8B-B14F-4D97-AF65-F5344CB8AC3E}">
        <p14:creationId xmlns:p14="http://schemas.microsoft.com/office/powerpoint/2010/main" val="2193477994"/>
      </p:ext>
    </p:extLst>
  </p:cSld>
  <p:clrMapOvr>
    <a:masterClrMapping/>
  </p:clrMapOvr>
</p:sld>
</file>

<file path=ppt/theme/theme1.xml><?xml version="1.0" encoding="utf-8"?>
<a:theme xmlns:a="http://schemas.openxmlformats.org/drawingml/2006/main" name="Default Theme">
  <a:themeElements>
    <a:clrScheme name="Custom 2">
      <a:dk1>
        <a:srgbClr val="051D41"/>
      </a:dk1>
      <a:lt1>
        <a:sysClr val="window" lastClr="FFFFFF"/>
      </a:lt1>
      <a:dk2>
        <a:srgbClr val="051D41"/>
      </a:dk2>
      <a:lt2>
        <a:srgbClr val="FFFFFF"/>
      </a:lt2>
      <a:accent1>
        <a:srgbClr val="051D41"/>
      </a:accent1>
      <a:accent2>
        <a:srgbClr val="AC2131"/>
      </a:accent2>
      <a:accent3>
        <a:srgbClr val="9D9D9D"/>
      </a:accent3>
      <a:accent4>
        <a:srgbClr val="374A67"/>
      </a:accent4>
      <a:accent5>
        <a:srgbClr val="BD4D5A"/>
      </a:accent5>
      <a:accent6>
        <a:srgbClr val="B1B1B1"/>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52484</TotalTime>
  <Words>629</Words>
  <Application>Microsoft Macintosh PowerPoint</Application>
  <PresentationFormat>Widescreen</PresentationFormat>
  <Paragraphs>139</Paragraphs>
  <Slides>16</Slides>
  <Notes>13</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AlphaHeadlinePro-Bold</vt:lpstr>
      <vt:lpstr>Arial</vt:lpstr>
      <vt:lpstr>Calibri</vt:lpstr>
      <vt:lpstr>Courier</vt:lpstr>
      <vt:lpstr>Lato</vt:lpstr>
      <vt:lpstr>Lato Bold</vt:lpstr>
      <vt:lpstr>Lato Light</vt:lpstr>
      <vt:lpstr>Raleway Light</vt:lpstr>
      <vt:lpstr>Verdana</vt:lpstr>
      <vt:lpstr>Default Theme</vt:lpstr>
      <vt:lpstr>3_Thème Office</vt:lpstr>
      <vt:lpstr>PowerPoint Presentation</vt:lpstr>
      <vt:lpstr>PowerPoint Presentation</vt:lpstr>
      <vt:lpstr>Stream Processing Module</vt:lpstr>
      <vt:lpstr>Reminder: Concepts</vt:lpstr>
      <vt:lpstr>Processing Time vs Event Time</vt:lpstr>
      <vt:lpstr>Processing Time vs Event Time</vt:lpstr>
      <vt:lpstr>Processing Time vs Event Time</vt:lpstr>
      <vt:lpstr>Processing Time vs Event Time</vt:lpstr>
      <vt:lpstr>Processing Time vs Event Time</vt:lpstr>
      <vt:lpstr>Processing Time vs Event Time</vt:lpstr>
      <vt:lpstr>In Spark Streaming</vt:lpstr>
      <vt:lpstr>In Spark Streaming</vt:lpstr>
      <vt:lpstr>Transformations</vt:lpstr>
      <vt:lpstr>Transformations: Joins</vt:lpstr>
      <vt:lpstr>Transformations: Joins</vt:lpstr>
      <vt:lpstr>Homework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Sofiane Sarni</cp:lastModifiedBy>
  <cp:revision>962</cp:revision>
  <cp:lastPrinted>2019-03-20T13:25:38Z</cp:lastPrinted>
  <dcterms:created xsi:type="dcterms:W3CDTF">2016-11-02T19:50:15Z</dcterms:created>
  <dcterms:modified xsi:type="dcterms:W3CDTF">2020-04-17T09:10:38Z</dcterms:modified>
  <cp:category/>
</cp:coreProperties>
</file>